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62" r:id="rId2"/>
    <p:sldId id="316" r:id="rId3"/>
    <p:sldId id="313" r:id="rId4"/>
    <p:sldId id="317" r:id="rId5"/>
    <p:sldId id="314" r:id="rId6"/>
    <p:sldId id="526" r:id="rId7"/>
    <p:sldId id="527" r:id="rId8"/>
    <p:sldId id="528" r:id="rId9"/>
    <p:sldId id="529" r:id="rId10"/>
    <p:sldId id="530" r:id="rId11"/>
    <p:sldId id="531" r:id="rId12"/>
    <p:sldId id="532" r:id="rId13"/>
    <p:sldId id="533" r:id="rId14"/>
    <p:sldId id="534" r:id="rId15"/>
    <p:sldId id="535" r:id="rId16"/>
    <p:sldId id="536" r:id="rId17"/>
    <p:sldId id="537" r:id="rId18"/>
    <p:sldId id="538" r:id="rId19"/>
    <p:sldId id="539" r:id="rId20"/>
    <p:sldId id="540" r:id="rId21"/>
    <p:sldId id="541" r:id="rId22"/>
    <p:sldId id="542" r:id="rId23"/>
    <p:sldId id="543" r:id="rId24"/>
    <p:sldId id="544" r:id="rId25"/>
    <p:sldId id="545" r:id="rId26"/>
    <p:sldId id="546" r:id="rId27"/>
    <p:sldId id="547" r:id="rId28"/>
    <p:sldId id="548" r:id="rId29"/>
    <p:sldId id="549" r:id="rId30"/>
    <p:sldId id="550" r:id="rId31"/>
    <p:sldId id="564" r:id="rId32"/>
    <p:sldId id="565" r:id="rId33"/>
    <p:sldId id="552" r:id="rId34"/>
    <p:sldId id="553" r:id="rId35"/>
    <p:sldId id="554" r:id="rId36"/>
    <p:sldId id="555" r:id="rId37"/>
    <p:sldId id="556" r:id="rId38"/>
    <p:sldId id="557" r:id="rId39"/>
    <p:sldId id="558" r:id="rId40"/>
    <p:sldId id="559" r:id="rId41"/>
    <p:sldId id="560" r:id="rId42"/>
    <p:sldId id="561" r:id="rId43"/>
    <p:sldId id="562" r:id="rId44"/>
    <p:sldId id="563" r:id="rId45"/>
    <p:sldId id="525" r:id="rId46"/>
    <p:sldId id="522" r:id="rId47"/>
    <p:sldId id="523" r:id="rId48"/>
    <p:sldId id="520" r:id="rId49"/>
    <p:sldId id="521" r:id="rId50"/>
    <p:sldId id="2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4CD0"/>
    <a:srgbClr val="00E1FF"/>
    <a:srgbClr val="00FFE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B8DA72-414F-492F-98A6-FD45202C41A5}" v="9" dt="2023-06-12T09:57:46.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694"/>
  </p:normalViewPr>
  <p:slideViewPr>
    <p:cSldViewPr snapToGrid="0">
      <p:cViewPr>
        <p:scale>
          <a:sx n="75" d="100"/>
          <a:sy n="75" d="100"/>
        </p:scale>
        <p:origin x="4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ash Panchal" userId="a78b6704-36d2-4cbb-ab3f-09729de676e5" providerId="ADAL" clId="{70B8DA72-414F-492F-98A6-FD45202C41A5}"/>
    <pc:docChg chg="undo redo custSel modSld">
      <pc:chgData name="Akash Panchal" userId="a78b6704-36d2-4cbb-ab3f-09729de676e5" providerId="ADAL" clId="{70B8DA72-414F-492F-98A6-FD45202C41A5}" dt="2023-06-12T09:58:10.024" v="166" actId="207"/>
      <pc:docMkLst>
        <pc:docMk/>
      </pc:docMkLst>
      <pc:sldChg chg="modSp mod">
        <pc:chgData name="Akash Panchal" userId="a78b6704-36d2-4cbb-ab3f-09729de676e5" providerId="ADAL" clId="{70B8DA72-414F-492F-98A6-FD45202C41A5}" dt="2023-06-12T09:58:10.024" v="166" actId="207"/>
        <pc:sldMkLst>
          <pc:docMk/>
          <pc:sldMk cId="746132554" sldId="298"/>
        </pc:sldMkLst>
        <pc:spChg chg="mod">
          <ac:chgData name="Akash Panchal" userId="a78b6704-36d2-4cbb-ab3f-09729de676e5" providerId="ADAL" clId="{70B8DA72-414F-492F-98A6-FD45202C41A5}" dt="2023-06-12T09:58:10.024" v="166" actId="207"/>
          <ac:spMkLst>
            <pc:docMk/>
            <pc:sldMk cId="746132554" sldId="298"/>
            <ac:spMk id="6" creationId="{2B871059-DE46-249F-C858-0AF05ED1573E}"/>
          </ac:spMkLst>
        </pc:spChg>
      </pc:sldChg>
      <pc:sldChg chg="modSp">
        <pc:chgData name="Akash Panchal" userId="a78b6704-36d2-4cbb-ab3f-09729de676e5" providerId="ADAL" clId="{70B8DA72-414F-492F-98A6-FD45202C41A5}" dt="2023-06-12T09:51:00.638" v="8"/>
        <pc:sldMkLst>
          <pc:docMk/>
          <pc:sldMk cId="1950963096" sldId="316"/>
        </pc:sldMkLst>
        <pc:spChg chg="mod">
          <ac:chgData name="Akash Panchal" userId="a78b6704-36d2-4cbb-ab3f-09729de676e5" providerId="ADAL" clId="{70B8DA72-414F-492F-98A6-FD45202C41A5}" dt="2023-06-12T09:51:00.638" v="8"/>
          <ac:spMkLst>
            <pc:docMk/>
            <pc:sldMk cId="1950963096" sldId="316"/>
            <ac:spMk id="6" creationId="{96B01940-FAE2-BA18-EFEC-3067E6F5D338}"/>
          </ac:spMkLst>
        </pc:spChg>
      </pc:sldChg>
      <pc:sldChg chg="modSp mod">
        <pc:chgData name="Akash Panchal" userId="a78b6704-36d2-4cbb-ab3f-09729de676e5" providerId="ADAL" clId="{70B8DA72-414F-492F-98A6-FD45202C41A5}" dt="2023-06-12T09:52:48.584" v="18" actId="14100"/>
        <pc:sldMkLst>
          <pc:docMk/>
          <pc:sldMk cId="2801041728" sldId="529"/>
        </pc:sldMkLst>
        <pc:spChg chg="mod">
          <ac:chgData name="Akash Panchal" userId="a78b6704-36d2-4cbb-ab3f-09729de676e5" providerId="ADAL" clId="{70B8DA72-414F-492F-98A6-FD45202C41A5}" dt="2023-06-12T09:51:00.638" v="8"/>
          <ac:spMkLst>
            <pc:docMk/>
            <pc:sldMk cId="2801041728" sldId="529"/>
            <ac:spMk id="4" creationId="{1EE49102-7ABB-8B56-0368-8E44086D1EF9}"/>
          </ac:spMkLst>
        </pc:spChg>
        <pc:picChg chg="mod">
          <ac:chgData name="Akash Panchal" userId="a78b6704-36d2-4cbb-ab3f-09729de676e5" providerId="ADAL" clId="{70B8DA72-414F-492F-98A6-FD45202C41A5}" dt="2023-06-12T09:52:48.584" v="18" actId="14100"/>
          <ac:picMkLst>
            <pc:docMk/>
            <pc:sldMk cId="2801041728" sldId="529"/>
            <ac:picMk id="6" creationId="{57EC7DA6-C54E-8305-D8C5-A286A8BA5102}"/>
          </ac:picMkLst>
        </pc:picChg>
      </pc:sldChg>
      <pc:sldChg chg="addSp modSp mod">
        <pc:chgData name="Akash Panchal" userId="a78b6704-36d2-4cbb-ab3f-09729de676e5" providerId="ADAL" clId="{70B8DA72-414F-492F-98A6-FD45202C41A5}" dt="2023-06-12T09:53:47.509" v="28" actId="164"/>
        <pc:sldMkLst>
          <pc:docMk/>
          <pc:sldMk cId="1949644775" sldId="530"/>
        </pc:sldMkLst>
        <pc:spChg chg="add mod">
          <ac:chgData name="Akash Panchal" userId="a78b6704-36d2-4cbb-ab3f-09729de676e5" providerId="ADAL" clId="{70B8DA72-414F-492F-98A6-FD45202C41A5}" dt="2023-06-12T09:53:47.509" v="28" actId="164"/>
          <ac:spMkLst>
            <pc:docMk/>
            <pc:sldMk cId="1949644775" sldId="530"/>
            <ac:spMk id="8" creationId="{B8B1B3DA-4559-71D3-31FB-3AC3C8D46686}"/>
          </ac:spMkLst>
        </pc:spChg>
        <pc:grpChg chg="add mod">
          <ac:chgData name="Akash Panchal" userId="a78b6704-36d2-4cbb-ab3f-09729de676e5" providerId="ADAL" clId="{70B8DA72-414F-492F-98A6-FD45202C41A5}" dt="2023-06-12T09:53:47.509" v="28" actId="164"/>
          <ac:grpSpMkLst>
            <pc:docMk/>
            <pc:sldMk cId="1949644775" sldId="530"/>
            <ac:grpSpMk id="9" creationId="{E7910A56-2E59-0DF5-EA13-77B53B405130}"/>
          </ac:grpSpMkLst>
        </pc:grpChg>
        <pc:picChg chg="mod">
          <ac:chgData name="Akash Panchal" userId="a78b6704-36d2-4cbb-ab3f-09729de676e5" providerId="ADAL" clId="{70B8DA72-414F-492F-98A6-FD45202C41A5}" dt="2023-06-12T09:53:47.509" v="28" actId="164"/>
          <ac:picMkLst>
            <pc:docMk/>
            <pc:sldMk cId="1949644775" sldId="530"/>
            <ac:picMk id="5" creationId="{7F549E3A-B808-D1A9-8CF5-9728A116DC69}"/>
          </ac:picMkLst>
        </pc:picChg>
      </pc:sldChg>
      <pc:sldChg chg="addSp delSp modSp mod">
        <pc:chgData name="Akash Panchal" userId="a78b6704-36d2-4cbb-ab3f-09729de676e5" providerId="ADAL" clId="{70B8DA72-414F-492F-98A6-FD45202C41A5}" dt="2023-06-12T09:54:32.709" v="36" actId="1076"/>
        <pc:sldMkLst>
          <pc:docMk/>
          <pc:sldMk cId="1729789365" sldId="538"/>
        </pc:sldMkLst>
        <pc:spChg chg="mod">
          <ac:chgData name="Akash Panchal" userId="a78b6704-36d2-4cbb-ab3f-09729de676e5" providerId="ADAL" clId="{70B8DA72-414F-492F-98A6-FD45202C41A5}" dt="2023-06-12T09:54:32.709" v="36" actId="1076"/>
          <ac:spMkLst>
            <pc:docMk/>
            <pc:sldMk cId="1729789365" sldId="538"/>
            <ac:spMk id="9" creationId="{C01B2BDF-0B59-25B6-10C0-FC05F0C7C2E4}"/>
          </ac:spMkLst>
        </pc:spChg>
        <pc:grpChg chg="add mod">
          <ac:chgData name="Akash Panchal" userId="a78b6704-36d2-4cbb-ab3f-09729de676e5" providerId="ADAL" clId="{70B8DA72-414F-492F-98A6-FD45202C41A5}" dt="2023-06-12T09:54:29.149" v="35" actId="1076"/>
          <ac:grpSpMkLst>
            <pc:docMk/>
            <pc:sldMk cId="1729789365" sldId="538"/>
            <ac:grpSpMk id="7" creationId="{92D861F3-86E1-B348-2D23-97623CC28953}"/>
          </ac:grpSpMkLst>
        </pc:grpChg>
        <pc:picChg chg="add del">
          <ac:chgData name="Akash Panchal" userId="a78b6704-36d2-4cbb-ab3f-09729de676e5" providerId="ADAL" clId="{70B8DA72-414F-492F-98A6-FD45202C41A5}" dt="2023-06-12T09:54:17.484" v="31" actId="478"/>
          <ac:picMkLst>
            <pc:docMk/>
            <pc:sldMk cId="1729789365" sldId="538"/>
            <ac:picMk id="5" creationId="{E2CC22AD-BB62-C624-5C9C-94D8234DC764}"/>
          </ac:picMkLst>
        </pc:picChg>
        <pc:picChg chg="mod">
          <ac:chgData name="Akash Panchal" userId="a78b6704-36d2-4cbb-ab3f-09729de676e5" providerId="ADAL" clId="{70B8DA72-414F-492F-98A6-FD45202C41A5}" dt="2023-06-12T09:54:24.397" v="32"/>
          <ac:picMkLst>
            <pc:docMk/>
            <pc:sldMk cId="1729789365" sldId="538"/>
            <ac:picMk id="8" creationId="{2508617A-FC2E-7BD2-54A6-2D540D74BA89}"/>
          </ac:picMkLst>
        </pc:picChg>
      </pc:sldChg>
      <pc:sldChg chg="modSp mod">
        <pc:chgData name="Akash Panchal" userId="a78b6704-36d2-4cbb-ab3f-09729de676e5" providerId="ADAL" clId="{70B8DA72-414F-492F-98A6-FD45202C41A5}" dt="2023-06-12T09:56:31.569" v="143" actId="20577"/>
        <pc:sldMkLst>
          <pc:docMk/>
          <pc:sldMk cId="2189753277" sldId="550"/>
        </pc:sldMkLst>
        <pc:spChg chg="mod">
          <ac:chgData name="Akash Panchal" userId="a78b6704-36d2-4cbb-ab3f-09729de676e5" providerId="ADAL" clId="{70B8DA72-414F-492F-98A6-FD45202C41A5}" dt="2023-06-12T09:55:18.633" v="54" actId="20577"/>
          <ac:spMkLst>
            <pc:docMk/>
            <pc:sldMk cId="2189753277" sldId="550"/>
            <ac:spMk id="3" creationId="{249DA7A2-E462-8C1D-01E3-9BF02377B491}"/>
          </ac:spMkLst>
        </pc:spChg>
        <pc:spChg chg="mod">
          <ac:chgData name="Akash Panchal" userId="a78b6704-36d2-4cbb-ab3f-09729de676e5" providerId="ADAL" clId="{70B8DA72-414F-492F-98A6-FD45202C41A5}" dt="2023-06-12T09:56:31.569" v="143" actId="20577"/>
          <ac:spMkLst>
            <pc:docMk/>
            <pc:sldMk cId="2189753277" sldId="550"/>
            <ac:spMk id="4" creationId="{3D1D1E29-0926-3B0F-C66A-E29E762A5A19}"/>
          </ac:spMkLst>
        </pc:spChg>
      </pc:sldChg>
      <pc:sldChg chg="addSp delSp modSp mod">
        <pc:chgData name="Akash Panchal" userId="a78b6704-36d2-4cbb-ab3f-09729de676e5" providerId="ADAL" clId="{70B8DA72-414F-492F-98A6-FD45202C41A5}" dt="2023-06-12T09:56:56.849" v="147" actId="1076"/>
        <pc:sldMkLst>
          <pc:docMk/>
          <pc:sldMk cId="3988077087" sldId="552"/>
        </pc:sldMkLst>
        <pc:spChg chg="mod">
          <ac:chgData name="Akash Panchal" userId="a78b6704-36d2-4cbb-ab3f-09729de676e5" providerId="ADAL" clId="{70B8DA72-414F-492F-98A6-FD45202C41A5}" dt="2023-06-12T09:56:56.849" v="147" actId="1076"/>
          <ac:spMkLst>
            <pc:docMk/>
            <pc:sldMk cId="3988077087" sldId="552"/>
            <ac:spMk id="9" creationId="{A83B2B86-12FD-1032-5779-F011EFDB5E36}"/>
          </ac:spMkLst>
        </pc:spChg>
        <pc:grpChg chg="add mod">
          <ac:chgData name="Akash Panchal" userId="a78b6704-36d2-4cbb-ab3f-09729de676e5" providerId="ADAL" clId="{70B8DA72-414F-492F-98A6-FD45202C41A5}" dt="2023-06-12T09:56:53.306" v="146" actId="1076"/>
          <ac:grpSpMkLst>
            <pc:docMk/>
            <pc:sldMk cId="3988077087" sldId="552"/>
            <ac:grpSpMk id="7" creationId="{64A5B0A9-C217-77A2-1078-07B88ECEF25E}"/>
          </ac:grpSpMkLst>
        </pc:grpChg>
        <pc:picChg chg="del">
          <ac:chgData name="Akash Panchal" userId="a78b6704-36d2-4cbb-ab3f-09729de676e5" providerId="ADAL" clId="{70B8DA72-414F-492F-98A6-FD45202C41A5}" dt="2023-06-12T09:56:50.617" v="145" actId="478"/>
          <ac:picMkLst>
            <pc:docMk/>
            <pc:sldMk cId="3988077087" sldId="552"/>
            <ac:picMk id="4" creationId="{A6BD1CFE-DCD2-0162-5D0D-75D5CF2B9BF3}"/>
          </ac:picMkLst>
        </pc:picChg>
        <pc:picChg chg="mod">
          <ac:chgData name="Akash Panchal" userId="a78b6704-36d2-4cbb-ab3f-09729de676e5" providerId="ADAL" clId="{70B8DA72-414F-492F-98A6-FD45202C41A5}" dt="2023-06-12T09:56:48.169" v="144"/>
          <ac:picMkLst>
            <pc:docMk/>
            <pc:sldMk cId="3988077087" sldId="552"/>
            <ac:picMk id="8" creationId="{2BD20A55-BF21-6805-CC59-B4B9F6988572}"/>
          </ac:picMkLst>
        </pc:picChg>
      </pc:sldChg>
      <pc:sldChg chg="addSp delSp modSp mod">
        <pc:chgData name="Akash Panchal" userId="a78b6704-36d2-4cbb-ab3f-09729de676e5" providerId="ADAL" clId="{70B8DA72-414F-492F-98A6-FD45202C41A5}" dt="2023-06-12T09:57:24.455" v="155" actId="1076"/>
        <pc:sldMkLst>
          <pc:docMk/>
          <pc:sldMk cId="2553418809" sldId="554"/>
        </pc:sldMkLst>
        <pc:spChg chg="mod">
          <ac:chgData name="Akash Panchal" userId="a78b6704-36d2-4cbb-ab3f-09729de676e5" providerId="ADAL" clId="{70B8DA72-414F-492F-98A6-FD45202C41A5}" dt="2023-06-12T09:57:24.455" v="155" actId="1076"/>
          <ac:spMkLst>
            <pc:docMk/>
            <pc:sldMk cId="2553418809" sldId="554"/>
            <ac:spMk id="10" creationId="{04999466-EC53-7DAB-5D4C-A4BD9D6402E1}"/>
          </ac:spMkLst>
        </pc:spChg>
        <pc:grpChg chg="add mod">
          <ac:chgData name="Akash Panchal" userId="a78b6704-36d2-4cbb-ab3f-09729de676e5" providerId="ADAL" clId="{70B8DA72-414F-492F-98A6-FD45202C41A5}" dt="2023-06-12T09:57:10.583" v="151" actId="1076"/>
          <ac:grpSpMkLst>
            <pc:docMk/>
            <pc:sldMk cId="2553418809" sldId="554"/>
            <ac:grpSpMk id="8" creationId="{B43B4926-3A63-4DCB-EA31-AB39CB3BEC25}"/>
          </ac:grpSpMkLst>
        </pc:grpChg>
        <pc:picChg chg="del">
          <ac:chgData name="Akash Panchal" userId="a78b6704-36d2-4cbb-ab3f-09729de676e5" providerId="ADAL" clId="{70B8DA72-414F-492F-98A6-FD45202C41A5}" dt="2023-06-12T09:57:04.788" v="149" actId="478"/>
          <ac:picMkLst>
            <pc:docMk/>
            <pc:sldMk cId="2553418809" sldId="554"/>
            <ac:picMk id="5" creationId="{92F4C298-88B8-780D-1F6B-251EDC3F7258}"/>
          </ac:picMkLst>
        </pc:picChg>
        <pc:picChg chg="mod">
          <ac:chgData name="Akash Panchal" userId="a78b6704-36d2-4cbb-ab3f-09729de676e5" providerId="ADAL" clId="{70B8DA72-414F-492F-98A6-FD45202C41A5}" dt="2023-06-12T09:57:17.803" v="154" actId="1076"/>
          <ac:picMkLst>
            <pc:docMk/>
            <pc:sldMk cId="2553418809" sldId="554"/>
            <ac:picMk id="6" creationId="{2223E284-A9ED-31DA-3BDB-7111E496546C}"/>
          </ac:picMkLst>
        </pc:picChg>
        <pc:picChg chg="mod">
          <ac:chgData name="Akash Panchal" userId="a78b6704-36d2-4cbb-ab3f-09729de676e5" providerId="ADAL" clId="{70B8DA72-414F-492F-98A6-FD45202C41A5}" dt="2023-06-12T09:57:03.068" v="148"/>
          <ac:picMkLst>
            <pc:docMk/>
            <pc:sldMk cId="2553418809" sldId="554"/>
            <ac:picMk id="9" creationId="{4B369CD2-3FBC-2C0B-B7A3-E37F06E657D0}"/>
          </ac:picMkLst>
        </pc:picChg>
      </pc:sldChg>
      <pc:sldChg chg="addSp delSp modSp mod">
        <pc:chgData name="Akash Panchal" userId="a78b6704-36d2-4cbb-ab3f-09729de676e5" providerId="ADAL" clId="{70B8DA72-414F-492F-98A6-FD45202C41A5}" dt="2023-06-12T09:57:42.659" v="160" actId="1076"/>
        <pc:sldMkLst>
          <pc:docMk/>
          <pc:sldMk cId="1011357249" sldId="558"/>
        </pc:sldMkLst>
        <pc:spChg chg="mod">
          <ac:chgData name="Akash Panchal" userId="a78b6704-36d2-4cbb-ab3f-09729de676e5" providerId="ADAL" clId="{70B8DA72-414F-492F-98A6-FD45202C41A5}" dt="2023-06-12T09:57:42.659" v="160" actId="1076"/>
          <ac:spMkLst>
            <pc:docMk/>
            <pc:sldMk cId="1011357249" sldId="558"/>
            <ac:spMk id="9" creationId="{2B7A64BE-9BC9-7F21-F043-FAFED75AB80D}"/>
          </ac:spMkLst>
        </pc:spChg>
        <pc:grpChg chg="add mod">
          <ac:chgData name="Akash Panchal" userId="a78b6704-36d2-4cbb-ab3f-09729de676e5" providerId="ADAL" clId="{70B8DA72-414F-492F-98A6-FD45202C41A5}" dt="2023-06-12T09:57:38.252" v="159" actId="1076"/>
          <ac:grpSpMkLst>
            <pc:docMk/>
            <pc:sldMk cId="1011357249" sldId="558"/>
            <ac:grpSpMk id="7" creationId="{A0B4861C-314D-74E4-C554-F29E9E96697D}"/>
          </ac:grpSpMkLst>
        </pc:grpChg>
        <pc:picChg chg="del">
          <ac:chgData name="Akash Panchal" userId="a78b6704-36d2-4cbb-ab3f-09729de676e5" providerId="ADAL" clId="{70B8DA72-414F-492F-98A6-FD45202C41A5}" dt="2023-06-12T09:57:35.971" v="158" actId="478"/>
          <ac:picMkLst>
            <pc:docMk/>
            <pc:sldMk cId="1011357249" sldId="558"/>
            <ac:picMk id="5" creationId="{285F7BA7-8923-BA19-3085-6E26DFD27DB5}"/>
          </ac:picMkLst>
        </pc:picChg>
        <pc:picChg chg="mod">
          <ac:chgData name="Akash Panchal" userId="a78b6704-36d2-4cbb-ab3f-09729de676e5" providerId="ADAL" clId="{70B8DA72-414F-492F-98A6-FD45202C41A5}" dt="2023-06-12T09:57:33.765" v="156"/>
          <ac:picMkLst>
            <pc:docMk/>
            <pc:sldMk cId="1011357249" sldId="558"/>
            <ac:picMk id="8" creationId="{19FF53CC-6070-E48A-3517-07F0DBB8D217}"/>
          </ac:picMkLst>
        </pc:picChg>
      </pc:sldChg>
      <pc:sldChg chg="addSp delSp modSp mod">
        <pc:chgData name="Akash Panchal" userId="a78b6704-36d2-4cbb-ab3f-09729de676e5" providerId="ADAL" clId="{70B8DA72-414F-492F-98A6-FD45202C41A5}" dt="2023-06-12T09:57:56.050" v="165" actId="1076"/>
        <pc:sldMkLst>
          <pc:docMk/>
          <pc:sldMk cId="2369140966" sldId="561"/>
        </pc:sldMkLst>
        <pc:spChg chg="mod">
          <ac:chgData name="Akash Panchal" userId="a78b6704-36d2-4cbb-ab3f-09729de676e5" providerId="ADAL" clId="{70B8DA72-414F-492F-98A6-FD45202C41A5}" dt="2023-06-12T09:57:56.050" v="165" actId="1076"/>
          <ac:spMkLst>
            <pc:docMk/>
            <pc:sldMk cId="2369140966" sldId="561"/>
            <ac:spMk id="10" creationId="{3653BF41-FB89-D274-6487-B0F0917A55A9}"/>
          </ac:spMkLst>
        </pc:spChg>
        <pc:grpChg chg="add mod">
          <ac:chgData name="Akash Panchal" userId="a78b6704-36d2-4cbb-ab3f-09729de676e5" providerId="ADAL" clId="{70B8DA72-414F-492F-98A6-FD45202C41A5}" dt="2023-06-12T09:57:50.981" v="163" actId="1076"/>
          <ac:grpSpMkLst>
            <pc:docMk/>
            <pc:sldMk cId="2369140966" sldId="561"/>
            <ac:grpSpMk id="8" creationId="{2DC2793A-A5A0-12CA-F5C9-613682CD28A6}"/>
          </ac:grpSpMkLst>
        </pc:grpChg>
        <pc:picChg chg="del">
          <ac:chgData name="Akash Panchal" userId="a78b6704-36d2-4cbb-ab3f-09729de676e5" providerId="ADAL" clId="{70B8DA72-414F-492F-98A6-FD45202C41A5}" dt="2023-06-12T09:57:48.922" v="162" actId="478"/>
          <ac:picMkLst>
            <pc:docMk/>
            <pc:sldMk cId="2369140966" sldId="561"/>
            <ac:picMk id="5" creationId="{545B93ED-81BB-E65F-F3B7-2CD1D6E12AC6}"/>
          </ac:picMkLst>
        </pc:picChg>
        <pc:picChg chg="mod">
          <ac:chgData name="Akash Panchal" userId="a78b6704-36d2-4cbb-ab3f-09729de676e5" providerId="ADAL" clId="{70B8DA72-414F-492F-98A6-FD45202C41A5}" dt="2023-06-12T09:57:46.989" v="161"/>
          <ac:picMkLst>
            <pc:docMk/>
            <pc:sldMk cId="2369140966" sldId="561"/>
            <ac:picMk id="9" creationId="{2303E1C2-05EB-E62E-BAA6-9BB23A5F207C}"/>
          </ac:picMkLst>
        </pc:picChg>
      </pc:sldChg>
      <pc:sldChg chg="modSp mod">
        <pc:chgData name="Akash Panchal" userId="a78b6704-36d2-4cbb-ab3f-09729de676e5" providerId="ADAL" clId="{70B8DA72-414F-492F-98A6-FD45202C41A5}" dt="2023-05-31T14:19:14.086" v="7" actId="20577"/>
        <pc:sldMkLst>
          <pc:docMk/>
          <pc:sldMk cId="2304255324" sldId="565"/>
        </pc:sldMkLst>
        <pc:graphicFrameChg chg="modGraphic">
          <ac:chgData name="Akash Panchal" userId="a78b6704-36d2-4cbb-ab3f-09729de676e5" providerId="ADAL" clId="{70B8DA72-414F-492F-98A6-FD45202C41A5}" dt="2023-05-31T14:19:14.086" v="7" actId="20577"/>
          <ac:graphicFrameMkLst>
            <pc:docMk/>
            <pc:sldMk cId="2304255324" sldId="565"/>
            <ac:graphicFrameMk id="5" creationId="{29E45FC9-5596-B174-CC71-838F20253F1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5611A-D103-AE4A-AF11-69F48E872C8B}" type="datetimeFigureOut">
              <a:rPr lang="en-US" smtClean="0"/>
              <a:t>12-Jun-23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9CFA6-8C68-0943-80D2-57D8206AA2C0}" type="slidenum">
              <a:rPr lang="en-US" smtClean="0"/>
              <a:t>‹#›</a:t>
            </a:fld>
            <a:endParaRPr lang="en-US" dirty="0"/>
          </a:p>
        </p:txBody>
      </p:sp>
    </p:spTree>
    <p:extLst>
      <p:ext uri="{BB962C8B-B14F-4D97-AF65-F5344CB8AC3E}">
        <p14:creationId xmlns:p14="http://schemas.microsoft.com/office/powerpoint/2010/main" val="33568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a:t>
            </a:fld>
            <a:endParaRPr lang="en-US" dirty="0"/>
          </a:p>
        </p:txBody>
      </p:sp>
    </p:spTree>
    <p:extLst>
      <p:ext uri="{BB962C8B-B14F-4D97-AF65-F5344CB8AC3E}">
        <p14:creationId xmlns:p14="http://schemas.microsoft.com/office/powerpoint/2010/main" val="915535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11</a:t>
            </a:fld>
            <a:endParaRPr lang="en-US" dirty="0"/>
          </a:p>
        </p:txBody>
      </p:sp>
    </p:spTree>
    <p:extLst>
      <p:ext uri="{BB962C8B-B14F-4D97-AF65-F5344CB8AC3E}">
        <p14:creationId xmlns:p14="http://schemas.microsoft.com/office/powerpoint/2010/main" val="414400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12</a:t>
            </a:fld>
            <a:endParaRPr lang="en-US" dirty="0"/>
          </a:p>
        </p:txBody>
      </p:sp>
    </p:spTree>
    <p:extLst>
      <p:ext uri="{BB962C8B-B14F-4D97-AF65-F5344CB8AC3E}">
        <p14:creationId xmlns:p14="http://schemas.microsoft.com/office/powerpoint/2010/main" val="182013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13</a:t>
            </a:fld>
            <a:endParaRPr lang="en-US" dirty="0"/>
          </a:p>
        </p:txBody>
      </p:sp>
    </p:spTree>
    <p:extLst>
      <p:ext uri="{BB962C8B-B14F-4D97-AF65-F5344CB8AC3E}">
        <p14:creationId xmlns:p14="http://schemas.microsoft.com/office/powerpoint/2010/main" val="3603971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14</a:t>
            </a:fld>
            <a:endParaRPr lang="en-US" dirty="0"/>
          </a:p>
        </p:txBody>
      </p:sp>
    </p:spTree>
    <p:extLst>
      <p:ext uri="{BB962C8B-B14F-4D97-AF65-F5344CB8AC3E}">
        <p14:creationId xmlns:p14="http://schemas.microsoft.com/office/powerpoint/2010/main" val="845756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15</a:t>
            </a:fld>
            <a:endParaRPr lang="en-US" dirty="0"/>
          </a:p>
        </p:txBody>
      </p:sp>
    </p:spTree>
    <p:extLst>
      <p:ext uri="{BB962C8B-B14F-4D97-AF65-F5344CB8AC3E}">
        <p14:creationId xmlns:p14="http://schemas.microsoft.com/office/powerpoint/2010/main" val="1057527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16</a:t>
            </a:fld>
            <a:endParaRPr lang="en-US" dirty="0"/>
          </a:p>
        </p:txBody>
      </p:sp>
    </p:spTree>
    <p:extLst>
      <p:ext uri="{BB962C8B-B14F-4D97-AF65-F5344CB8AC3E}">
        <p14:creationId xmlns:p14="http://schemas.microsoft.com/office/powerpoint/2010/main" val="2501473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17</a:t>
            </a:fld>
            <a:endParaRPr lang="en-US" dirty="0"/>
          </a:p>
        </p:txBody>
      </p:sp>
    </p:spTree>
    <p:extLst>
      <p:ext uri="{BB962C8B-B14F-4D97-AF65-F5344CB8AC3E}">
        <p14:creationId xmlns:p14="http://schemas.microsoft.com/office/powerpoint/2010/main" val="3606792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18</a:t>
            </a:fld>
            <a:endParaRPr lang="en-US" dirty="0"/>
          </a:p>
        </p:txBody>
      </p:sp>
    </p:spTree>
    <p:extLst>
      <p:ext uri="{BB962C8B-B14F-4D97-AF65-F5344CB8AC3E}">
        <p14:creationId xmlns:p14="http://schemas.microsoft.com/office/powerpoint/2010/main" val="1711926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19</a:t>
            </a:fld>
            <a:endParaRPr lang="en-US" dirty="0"/>
          </a:p>
        </p:txBody>
      </p:sp>
    </p:spTree>
    <p:extLst>
      <p:ext uri="{BB962C8B-B14F-4D97-AF65-F5344CB8AC3E}">
        <p14:creationId xmlns:p14="http://schemas.microsoft.com/office/powerpoint/2010/main" val="2555592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20</a:t>
            </a:fld>
            <a:endParaRPr lang="en-US" dirty="0"/>
          </a:p>
        </p:txBody>
      </p:sp>
    </p:spTree>
    <p:extLst>
      <p:ext uri="{BB962C8B-B14F-4D97-AF65-F5344CB8AC3E}">
        <p14:creationId xmlns:p14="http://schemas.microsoft.com/office/powerpoint/2010/main" val="309002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a:t>
            </a:fld>
            <a:endParaRPr lang="en-US" dirty="0"/>
          </a:p>
        </p:txBody>
      </p:sp>
    </p:spTree>
    <p:extLst>
      <p:ext uri="{BB962C8B-B14F-4D97-AF65-F5344CB8AC3E}">
        <p14:creationId xmlns:p14="http://schemas.microsoft.com/office/powerpoint/2010/main" val="3667635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21</a:t>
            </a:fld>
            <a:endParaRPr lang="en-US" dirty="0"/>
          </a:p>
        </p:txBody>
      </p:sp>
    </p:spTree>
    <p:extLst>
      <p:ext uri="{BB962C8B-B14F-4D97-AF65-F5344CB8AC3E}">
        <p14:creationId xmlns:p14="http://schemas.microsoft.com/office/powerpoint/2010/main" val="62676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22</a:t>
            </a:fld>
            <a:endParaRPr lang="en-US" dirty="0"/>
          </a:p>
        </p:txBody>
      </p:sp>
    </p:spTree>
    <p:extLst>
      <p:ext uri="{BB962C8B-B14F-4D97-AF65-F5344CB8AC3E}">
        <p14:creationId xmlns:p14="http://schemas.microsoft.com/office/powerpoint/2010/main" val="1886392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23</a:t>
            </a:fld>
            <a:endParaRPr lang="en-US" dirty="0"/>
          </a:p>
        </p:txBody>
      </p:sp>
    </p:spTree>
    <p:extLst>
      <p:ext uri="{BB962C8B-B14F-4D97-AF65-F5344CB8AC3E}">
        <p14:creationId xmlns:p14="http://schemas.microsoft.com/office/powerpoint/2010/main" val="3984351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24</a:t>
            </a:fld>
            <a:endParaRPr lang="en-US" dirty="0"/>
          </a:p>
        </p:txBody>
      </p:sp>
    </p:spTree>
    <p:extLst>
      <p:ext uri="{BB962C8B-B14F-4D97-AF65-F5344CB8AC3E}">
        <p14:creationId xmlns:p14="http://schemas.microsoft.com/office/powerpoint/2010/main" val="3740994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25</a:t>
            </a:fld>
            <a:endParaRPr lang="en-US" dirty="0"/>
          </a:p>
        </p:txBody>
      </p:sp>
    </p:spTree>
    <p:extLst>
      <p:ext uri="{BB962C8B-B14F-4D97-AF65-F5344CB8AC3E}">
        <p14:creationId xmlns:p14="http://schemas.microsoft.com/office/powerpoint/2010/main" val="2300838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26</a:t>
            </a:fld>
            <a:endParaRPr lang="en-US" dirty="0"/>
          </a:p>
        </p:txBody>
      </p:sp>
    </p:spTree>
    <p:extLst>
      <p:ext uri="{BB962C8B-B14F-4D97-AF65-F5344CB8AC3E}">
        <p14:creationId xmlns:p14="http://schemas.microsoft.com/office/powerpoint/2010/main" val="166855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27</a:t>
            </a:fld>
            <a:endParaRPr lang="en-US" dirty="0"/>
          </a:p>
        </p:txBody>
      </p:sp>
    </p:spTree>
    <p:extLst>
      <p:ext uri="{BB962C8B-B14F-4D97-AF65-F5344CB8AC3E}">
        <p14:creationId xmlns:p14="http://schemas.microsoft.com/office/powerpoint/2010/main" val="3751642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28</a:t>
            </a:fld>
            <a:endParaRPr lang="en-US" dirty="0"/>
          </a:p>
        </p:txBody>
      </p:sp>
    </p:spTree>
    <p:extLst>
      <p:ext uri="{BB962C8B-B14F-4D97-AF65-F5344CB8AC3E}">
        <p14:creationId xmlns:p14="http://schemas.microsoft.com/office/powerpoint/2010/main" val="753994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29</a:t>
            </a:fld>
            <a:endParaRPr lang="en-US" dirty="0"/>
          </a:p>
        </p:txBody>
      </p:sp>
    </p:spTree>
    <p:extLst>
      <p:ext uri="{BB962C8B-B14F-4D97-AF65-F5344CB8AC3E}">
        <p14:creationId xmlns:p14="http://schemas.microsoft.com/office/powerpoint/2010/main" val="1283154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30</a:t>
            </a:fld>
            <a:endParaRPr lang="en-US" dirty="0"/>
          </a:p>
        </p:txBody>
      </p:sp>
    </p:spTree>
    <p:extLst>
      <p:ext uri="{BB962C8B-B14F-4D97-AF65-F5344CB8AC3E}">
        <p14:creationId xmlns:p14="http://schemas.microsoft.com/office/powerpoint/2010/main" val="228794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a:t>
            </a:fld>
            <a:endParaRPr lang="en-US" dirty="0"/>
          </a:p>
        </p:txBody>
      </p:sp>
    </p:spTree>
    <p:extLst>
      <p:ext uri="{BB962C8B-B14F-4D97-AF65-F5344CB8AC3E}">
        <p14:creationId xmlns:p14="http://schemas.microsoft.com/office/powerpoint/2010/main" val="1220554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31</a:t>
            </a:fld>
            <a:endParaRPr lang="en-US" dirty="0"/>
          </a:p>
        </p:txBody>
      </p:sp>
    </p:spTree>
    <p:extLst>
      <p:ext uri="{BB962C8B-B14F-4D97-AF65-F5344CB8AC3E}">
        <p14:creationId xmlns:p14="http://schemas.microsoft.com/office/powerpoint/2010/main" val="1642612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32</a:t>
            </a:fld>
            <a:endParaRPr lang="en-US" dirty="0"/>
          </a:p>
        </p:txBody>
      </p:sp>
    </p:spTree>
    <p:extLst>
      <p:ext uri="{BB962C8B-B14F-4D97-AF65-F5344CB8AC3E}">
        <p14:creationId xmlns:p14="http://schemas.microsoft.com/office/powerpoint/2010/main" val="974224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33</a:t>
            </a:fld>
            <a:endParaRPr lang="en-US" dirty="0"/>
          </a:p>
        </p:txBody>
      </p:sp>
    </p:spTree>
    <p:extLst>
      <p:ext uri="{BB962C8B-B14F-4D97-AF65-F5344CB8AC3E}">
        <p14:creationId xmlns:p14="http://schemas.microsoft.com/office/powerpoint/2010/main" val="233393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34</a:t>
            </a:fld>
            <a:endParaRPr lang="en-US" dirty="0"/>
          </a:p>
        </p:txBody>
      </p:sp>
    </p:spTree>
    <p:extLst>
      <p:ext uri="{BB962C8B-B14F-4D97-AF65-F5344CB8AC3E}">
        <p14:creationId xmlns:p14="http://schemas.microsoft.com/office/powerpoint/2010/main" val="2855507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35</a:t>
            </a:fld>
            <a:endParaRPr lang="en-US" dirty="0"/>
          </a:p>
        </p:txBody>
      </p:sp>
    </p:spTree>
    <p:extLst>
      <p:ext uri="{BB962C8B-B14F-4D97-AF65-F5344CB8AC3E}">
        <p14:creationId xmlns:p14="http://schemas.microsoft.com/office/powerpoint/2010/main" val="3500314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36</a:t>
            </a:fld>
            <a:endParaRPr lang="en-US" dirty="0"/>
          </a:p>
        </p:txBody>
      </p:sp>
    </p:spTree>
    <p:extLst>
      <p:ext uri="{BB962C8B-B14F-4D97-AF65-F5344CB8AC3E}">
        <p14:creationId xmlns:p14="http://schemas.microsoft.com/office/powerpoint/2010/main" val="1295940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37</a:t>
            </a:fld>
            <a:endParaRPr lang="en-US" dirty="0"/>
          </a:p>
        </p:txBody>
      </p:sp>
    </p:spTree>
    <p:extLst>
      <p:ext uri="{BB962C8B-B14F-4D97-AF65-F5344CB8AC3E}">
        <p14:creationId xmlns:p14="http://schemas.microsoft.com/office/powerpoint/2010/main" val="223041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38</a:t>
            </a:fld>
            <a:endParaRPr lang="en-US" dirty="0"/>
          </a:p>
        </p:txBody>
      </p:sp>
    </p:spTree>
    <p:extLst>
      <p:ext uri="{BB962C8B-B14F-4D97-AF65-F5344CB8AC3E}">
        <p14:creationId xmlns:p14="http://schemas.microsoft.com/office/powerpoint/2010/main" val="2335002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39</a:t>
            </a:fld>
            <a:endParaRPr lang="en-US" dirty="0"/>
          </a:p>
        </p:txBody>
      </p:sp>
    </p:spTree>
    <p:extLst>
      <p:ext uri="{BB962C8B-B14F-4D97-AF65-F5344CB8AC3E}">
        <p14:creationId xmlns:p14="http://schemas.microsoft.com/office/powerpoint/2010/main" val="3543607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40</a:t>
            </a:fld>
            <a:endParaRPr lang="en-US" dirty="0"/>
          </a:p>
        </p:txBody>
      </p:sp>
    </p:spTree>
    <p:extLst>
      <p:ext uri="{BB962C8B-B14F-4D97-AF65-F5344CB8AC3E}">
        <p14:creationId xmlns:p14="http://schemas.microsoft.com/office/powerpoint/2010/main" val="334416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a:t>
            </a:fld>
            <a:endParaRPr lang="en-US" dirty="0"/>
          </a:p>
        </p:txBody>
      </p:sp>
    </p:spTree>
    <p:extLst>
      <p:ext uri="{BB962C8B-B14F-4D97-AF65-F5344CB8AC3E}">
        <p14:creationId xmlns:p14="http://schemas.microsoft.com/office/powerpoint/2010/main" val="2137789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41</a:t>
            </a:fld>
            <a:endParaRPr lang="en-US" dirty="0"/>
          </a:p>
        </p:txBody>
      </p:sp>
    </p:spTree>
    <p:extLst>
      <p:ext uri="{BB962C8B-B14F-4D97-AF65-F5344CB8AC3E}">
        <p14:creationId xmlns:p14="http://schemas.microsoft.com/office/powerpoint/2010/main" val="1922366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42</a:t>
            </a:fld>
            <a:endParaRPr lang="en-US" dirty="0"/>
          </a:p>
        </p:txBody>
      </p:sp>
    </p:spTree>
    <p:extLst>
      <p:ext uri="{BB962C8B-B14F-4D97-AF65-F5344CB8AC3E}">
        <p14:creationId xmlns:p14="http://schemas.microsoft.com/office/powerpoint/2010/main" val="36129882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43</a:t>
            </a:fld>
            <a:endParaRPr lang="en-US" dirty="0"/>
          </a:p>
        </p:txBody>
      </p:sp>
    </p:spTree>
    <p:extLst>
      <p:ext uri="{BB962C8B-B14F-4D97-AF65-F5344CB8AC3E}">
        <p14:creationId xmlns:p14="http://schemas.microsoft.com/office/powerpoint/2010/main" val="93232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44</a:t>
            </a:fld>
            <a:endParaRPr lang="en-US" dirty="0"/>
          </a:p>
        </p:txBody>
      </p:sp>
    </p:spTree>
    <p:extLst>
      <p:ext uri="{BB962C8B-B14F-4D97-AF65-F5344CB8AC3E}">
        <p14:creationId xmlns:p14="http://schemas.microsoft.com/office/powerpoint/2010/main" val="3814418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45</a:t>
            </a:fld>
            <a:endParaRPr lang="en-US" dirty="0"/>
          </a:p>
        </p:txBody>
      </p:sp>
    </p:spTree>
    <p:extLst>
      <p:ext uri="{BB962C8B-B14F-4D97-AF65-F5344CB8AC3E}">
        <p14:creationId xmlns:p14="http://schemas.microsoft.com/office/powerpoint/2010/main" val="31443404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46</a:t>
            </a:fld>
            <a:endParaRPr lang="en-US" dirty="0"/>
          </a:p>
        </p:txBody>
      </p:sp>
    </p:spTree>
    <p:extLst>
      <p:ext uri="{BB962C8B-B14F-4D97-AF65-F5344CB8AC3E}">
        <p14:creationId xmlns:p14="http://schemas.microsoft.com/office/powerpoint/2010/main" val="5696895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47</a:t>
            </a:fld>
            <a:endParaRPr lang="en-US" dirty="0"/>
          </a:p>
        </p:txBody>
      </p:sp>
    </p:spTree>
    <p:extLst>
      <p:ext uri="{BB962C8B-B14F-4D97-AF65-F5344CB8AC3E}">
        <p14:creationId xmlns:p14="http://schemas.microsoft.com/office/powerpoint/2010/main" val="4013237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48</a:t>
            </a:fld>
            <a:endParaRPr lang="en-US" dirty="0"/>
          </a:p>
        </p:txBody>
      </p:sp>
    </p:spTree>
    <p:extLst>
      <p:ext uri="{BB962C8B-B14F-4D97-AF65-F5344CB8AC3E}">
        <p14:creationId xmlns:p14="http://schemas.microsoft.com/office/powerpoint/2010/main" val="39014563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49</a:t>
            </a:fld>
            <a:endParaRPr lang="en-US" dirty="0"/>
          </a:p>
        </p:txBody>
      </p:sp>
    </p:spTree>
    <p:extLst>
      <p:ext uri="{BB962C8B-B14F-4D97-AF65-F5344CB8AC3E}">
        <p14:creationId xmlns:p14="http://schemas.microsoft.com/office/powerpoint/2010/main" val="159222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6</a:t>
            </a:fld>
            <a:endParaRPr lang="en-US" dirty="0"/>
          </a:p>
        </p:txBody>
      </p:sp>
    </p:spTree>
    <p:extLst>
      <p:ext uri="{BB962C8B-B14F-4D97-AF65-F5344CB8AC3E}">
        <p14:creationId xmlns:p14="http://schemas.microsoft.com/office/powerpoint/2010/main" val="183223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7</a:t>
            </a:fld>
            <a:endParaRPr lang="en-US" dirty="0"/>
          </a:p>
        </p:txBody>
      </p:sp>
    </p:spTree>
    <p:extLst>
      <p:ext uri="{BB962C8B-B14F-4D97-AF65-F5344CB8AC3E}">
        <p14:creationId xmlns:p14="http://schemas.microsoft.com/office/powerpoint/2010/main" val="3275792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8</a:t>
            </a:fld>
            <a:endParaRPr lang="en-US" dirty="0"/>
          </a:p>
        </p:txBody>
      </p:sp>
    </p:spTree>
    <p:extLst>
      <p:ext uri="{BB962C8B-B14F-4D97-AF65-F5344CB8AC3E}">
        <p14:creationId xmlns:p14="http://schemas.microsoft.com/office/powerpoint/2010/main" val="55348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9</a:t>
            </a:fld>
            <a:endParaRPr lang="en-US" dirty="0"/>
          </a:p>
        </p:txBody>
      </p:sp>
    </p:spTree>
    <p:extLst>
      <p:ext uri="{BB962C8B-B14F-4D97-AF65-F5344CB8AC3E}">
        <p14:creationId xmlns:p14="http://schemas.microsoft.com/office/powerpoint/2010/main" val="408465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10</a:t>
            </a:fld>
            <a:endParaRPr lang="en-US" dirty="0"/>
          </a:p>
        </p:txBody>
      </p:sp>
    </p:spTree>
    <p:extLst>
      <p:ext uri="{BB962C8B-B14F-4D97-AF65-F5344CB8AC3E}">
        <p14:creationId xmlns:p14="http://schemas.microsoft.com/office/powerpoint/2010/main" val="278315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BE73-82F3-1D59-79C5-4AE44608A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CC043-046E-592D-21C1-6244BAF08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1C95C-A0A7-EFBF-0138-FA2A83B1C031}"/>
              </a:ext>
            </a:extLst>
          </p:cNvPr>
          <p:cNvSpPr>
            <a:spLocks noGrp="1"/>
          </p:cNvSpPr>
          <p:nvPr>
            <p:ph type="dt" sz="half" idx="10"/>
          </p:nvPr>
        </p:nvSpPr>
        <p:spPr/>
        <p:txBody>
          <a:bodyPr/>
          <a:lstStyle/>
          <a:p>
            <a:fld id="{55B9388D-3729-2845-97CF-02B0935F4820}" type="datetimeFigureOut">
              <a:rPr lang="en-US" smtClean="0"/>
              <a:t>12-Jun-23</a:t>
            </a:fld>
            <a:endParaRPr lang="en-US" dirty="0"/>
          </a:p>
        </p:txBody>
      </p:sp>
      <p:sp>
        <p:nvSpPr>
          <p:cNvPr id="5" name="Footer Placeholder 4">
            <a:extLst>
              <a:ext uri="{FF2B5EF4-FFF2-40B4-BE49-F238E27FC236}">
                <a16:creationId xmlns:a16="http://schemas.microsoft.com/office/drawing/2014/main" id="{07296DC5-2105-5FD5-CC1F-438BC56081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EAAD45-70C6-75A9-5D63-7BEFB05BB148}"/>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4379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83AE-B8FA-EF12-0C12-21D4670EF5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60D8F-974E-F7BC-AD09-B1A00BF4B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766ED-4730-6D16-386A-12B24FC10350}"/>
              </a:ext>
            </a:extLst>
          </p:cNvPr>
          <p:cNvSpPr>
            <a:spLocks noGrp="1"/>
          </p:cNvSpPr>
          <p:nvPr>
            <p:ph type="dt" sz="half" idx="10"/>
          </p:nvPr>
        </p:nvSpPr>
        <p:spPr/>
        <p:txBody>
          <a:bodyPr/>
          <a:lstStyle/>
          <a:p>
            <a:fld id="{55B9388D-3729-2845-97CF-02B0935F4820}" type="datetimeFigureOut">
              <a:rPr lang="en-US" smtClean="0"/>
              <a:t>12-Jun-23</a:t>
            </a:fld>
            <a:endParaRPr lang="en-US" dirty="0"/>
          </a:p>
        </p:txBody>
      </p:sp>
      <p:sp>
        <p:nvSpPr>
          <p:cNvPr id="5" name="Footer Placeholder 4">
            <a:extLst>
              <a:ext uri="{FF2B5EF4-FFF2-40B4-BE49-F238E27FC236}">
                <a16:creationId xmlns:a16="http://schemas.microsoft.com/office/drawing/2014/main" id="{CC291810-9EC1-936C-D350-033AED580E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31FB72-C1E4-706F-573D-C96D2FBD485D}"/>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52211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EA2D5-11B9-98ED-9546-1168CFFF5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0EE27-2957-3F44-F6DF-DB45829FEB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E7D53-AD48-C6D0-FFB0-B24019EA180B}"/>
              </a:ext>
            </a:extLst>
          </p:cNvPr>
          <p:cNvSpPr>
            <a:spLocks noGrp="1"/>
          </p:cNvSpPr>
          <p:nvPr>
            <p:ph type="dt" sz="half" idx="10"/>
          </p:nvPr>
        </p:nvSpPr>
        <p:spPr/>
        <p:txBody>
          <a:bodyPr/>
          <a:lstStyle/>
          <a:p>
            <a:fld id="{55B9388D-3729-2845-97CF-02B0935F4820}" type="datetimeFigureOut">
              <a:rPr lang="en-US" smtClean="0"/>
              <a:t>12-Jun-23</a:t>
            </a:fld>
            <a:endParaRPr lang="en-US" dirty="0"/>
          </a:p>
        </p:txBody>
      </p:sp>
      <p:sp>
        <p:nvSpPr>
          <p:cNvPr id="5" name="Footer Placeholder 4">
            <a:extLst>
              <a:ext uri="{FF2B5EF4-FFF2-40B4-BE49-F238E27FC236}">
                <a16:creationId xmlns:a16="http://schemas.microsoft.com/office/drawing/2014/main" id="{8879E8BF-5806-03C3-007E-C423FA7806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118A75-4EAA-D49D-59DD-2240879EF6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91683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7EB2-090D-637F-022F-C45782D05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2B649-2667-7BC1-8B0B-D6FB82A63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6A191-7326-F217-0EAF-E0C1ECBC67CF}"/>
              </a:ext>
            </a:extLst>
          </p:cNvPr>
          <p:cNvSpPr>
            <a:spLocks noGrp="1"/>
          </p:cNvSpPr>
          <p:nvPr>
            <p:ph type="dt" sz="half" idx="10"/>
          </p:nvPr>
        </p:nvSpPr>
        <p:spPr/>
        <p:txBody>
          <a:bodyPr/>
          <a:lstStyle/>
          <a:p>
            <a:fld id="{55B9388D-3729-2845-97CF-02B0935F4820}" type="datetimeFigureOut">
              <a:rPr lang="en-US" smtClean="0"/>
              <a:t>12-Jun-23</a:t>
            </a:fld>
            <a:endParaRPr lang="en-US" dirty="0"/>
          </a:p>
        </p:txBody>
      </p:sp>
      <p:sp>
        <p:nvSpPr>
          <p:cNvPr id="5" name="Footer Placeholder 4">
            <a:extLst>
              <a:ext uri="{FF2B5EF4-FFF2-40B4-BE49-F238E27FC236}">
                <a16:creationId xmlns:a16="http://schemas.microsoft.com/office/drawing/2014/main" id="{B05F4669-2324-DC38-7473-F4D0435132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DFD74-4BE9-0905-E113-078E53692447}"/>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7206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6CF2-0BCE-0467-0153-FBCD711CB8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A17B3-CA94-1FAA-A6B3-B5033B682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13199-34FC-6D01-1A4D-BBC2B6B6C6C5}"/>
              </a:ext>
            </a:extLst>
          </p:cNvPr>
          <p:cNvSpPr>
            <a:spLocks noGrp="1"/>
          </p:cNvSpPr>
          <p:nvPr>
            <p:ph type="dt" sz="half" idx="10"/>
          </p:nvPr>
        </p:nvSpPr>
        <p:spPr/>
        <p:txBody>
          <a:bodyPr/>
          <a:lstStyle/>
          <a:p>
            <a:fld id="{55B9388D-3729-2845-97CF-02B0935F4820}" type="datetimeFigureOut">
              <a:rPr lang="en-US" smtClean="0"/>
              <a:t>12-Jun-23</a:t>
            </a:fld>
            <a:endParaRPr lang="en-US" dirty="0"/>
          </a:p>
        </p:txBody>
      </p:sp>
      <p:sp>
        <p:nvSpPr>
          <p:cNvPr id="5" name="Footer Placeholder 4">
            <a:extLst>
              <a:ext uri="{FF2B5EF4-FFF2-40B4-BE49-F238E27FC236}">
                <a16:creationId xmlns:a16="http://schemas.microsoft.com/office/drawing/2014/main" id="{8ABCD013-3903-AF52-618A-E080FAC0ED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93C9F0-DF75-649E-1EAE-943215B29C8A}"/>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2652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8F85-FA3A-2F78-35CF-CE3374331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C3C4D-5B20-2F58-49D8-A081B0E26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26A9C-4326-9055-66C5-66B7498B3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CC791-C077-4667-E5F3-7162432F9753}"/>
              </a:ext>
            </a:extLst>
          </p:cNvPr>
          <p:cNvSpPr>
            <a:spLocks noGrp="1"/>
          </p:cNvSpPr>
          <p:nvPr>
            <p:ph type="dt" sz="half" idx="10"/>
          </p:nvPr>
        </p:nvSpPr>
        <p:spPr/>
        <p:txBody>
          <a:bodyPr/>
          <a:lstStyle/>
          <a:p>
            <a:fld id="{55B9388D-3729-2845-97CF-02B0935F4820}" type="datetimeFigureOut">
              <a:rPr lang="en-US" smtClean="0"/>
              <a:t>12-Jun-23</a:t>
            </a:fld>
            <a:endParaRPr lang="en-US" dirty="0"/>
          </a:p>
        </p:txBody>
      </p:sp>
      <p:sp>
        <p:nvSpPr>
          <p:cNvPr id="6" name="Footer Placeholder 5">
            <a:extLst>
              <a:ext uri="{FF2B5EF4-FFF2-40B4-BE49-F238E27FC236}">
                <a16:creationId xmlns:a16="http://schemas.microsoft.com/office/drawing/2014/main" id="{3940AE01-1158-4CB4-AA7F-08713C9CB9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D4EB32-01BE-822F-68F9-4BEF3386BB61}"/>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54683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F4CD-57E1-73B4-A211-912318F645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7ABAF-7E45-AB6F-5004-FB17BD9D1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DA53F-74C6-CC35-1D00-9A6E9C089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29474-C90D-F3E8-3320-7B4087722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4AC6B-2FFA-2932-9B2E-8652E7180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DBB17-3E66-B7DA-593E-D5EAFAB716BE}"/>
              </a:ext>
            </a:extLst>
          </p:cNvPr>
          <p:cNvSpPr>
            <a:spLocks noGrp="1"/>
          </p:cNvSpPr>
          <p:nvPr>
            <p:ph type="dt" sz="half" idx="10"/>
          </p:nvPr>
        </p:nvSpPr>
        <p:spPr/>
        <p:txBody>
          <a:bodyPr/>
          <a:lstStyle/>
          <a:p>
            <a:fld id="{55B9388D-3729-2845-97CF-02B0935F4820}" type="datetimeFigureOut">
              <a:rPr lang="en-US" smtClean="0"/>
              <a:t>12-Jun-23</a:t>
            </a:fld>
            <a:endParaRPr lang="en-US" dirty="0"/>
          </a:p>
        </p:txBody>
      </p:sp>
      <p:sp>
        <p:nvSpPr>
          <p:cNvPr id="8" name="Footer Placeholder 7">
            <a:extLst>
              <a:ext uri="{FF2B5EF4-FFF2-40B4-BE49-F238E27FC236}">
                <a16:creationId xmlns:a16="http://schemas.microsoft.com/office/drawing/2014/main" id="{687A66A2-171C-BDC5-4F89-CEB20075DD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DE5DD0-EB48-F3F9-6B00-57CDBC8018D2}"/>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8628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5D91-2025-DEEB-895B-EDB38BB49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4722DC-6527-E37E-22DD-A0C5CB1EB806}"/>
              </a:ext>
            </a:extLst>
          </p:cNvPr>
          <p:cNvSpPr>
            <a:spLocks noGrp="1"/>
          </p:cNvSpPr>
          <p:nvPr>
            <p:ph type="dt" sz="half" idx="10"/>
          </p:nvPr>
        </p:nvSpPr>
        <p:spPr/>
        <p:txBody>
          <a:bodyPr/>
          <a:lstStyle/>
          <a:p>
            <a:fld id="{55B9388D-3729-2845-97CF-02B0935F4820}" type="datetimeFigureOut">
              <a:rPr lang="en-US" smtClean="0"/>
              <a:t>12-Jun-23</a:t>
            </a:fld>
            <a:endParaRPr lang="en-US" dirty="0"/>
          </a:p>
        </p:txBody>
      </p:sp>
      <p:sp>
        <p:nvSpPr>
          <p:cNvPr id="4" name="Footer Placeholder 3">
            <a:extLst>
              <a:ext uri="{FF2B5EF4-FFF2-40B4-BE49-F238E27FC236}">
                <a16:creationId xmlns:a16="http://schemas.microsoft.com/office/drawing/2014/main" id="{09224BFE-4C6E-F55B-AEAE-33856375DD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187B98-E551-AFFC-AD39-4CBA9327D615}"/>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64915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FF846-08C9-BCA0-70D1-79E4E660D622}"/>
              </a:ext>
            </a:extLst>
          </p:cNvPr>
          <p:cNvSpPr>
            <a:spLocks noGrp="1"/>
          </p:cNvSpPr>
          <p:nvPr>
            <p:ph type="dt" sz="half" idx="10"/>
          </p:nvPr>
        </p:nvSpPr>
        <p:spPr/>
        <p:txBody>
          <a:bodyPr/>
          <a:lstStyle/>
          <a:p>
            <a:fld id="{55B9388D-3729-2845-97CF-02B0935F4820}" type="datetimeFigureOut">
              <a:rPr lang="en-US" smtClean="0"/>
              <a:t>12-Jun-23</a:t>
            </a:fld>
            <a:endParaRPr lang="en-US" dirty="0"/>
          </a:p>
        </p:txBody>
      </p:sp>
      <p:sp>
        <p:nvSpPr>
          <p:cNvPr id="3" name="Footer Placeholder 2">
            <a:extLst>
              <a:ext uri="{FF2B5EF4-FFF2-40B4-BE49-F238E27FC236}">
                <a16:creationId xmlns:a16="http://schemas.microsoft.com/office/drawing/2014/main" id="{9C14B50F-CB90-5570-494A-3CCA831DDA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747998-2F7C-8F57-FBB5-2B96E0FAB3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12715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15D2-416C-43AB-8591-733454F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0BA7AE-5D0A-B199-25C4-853D1FAD3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46954-B7AA-70D6-328A-96E0F54CD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9EC4F-7C09-2121-F076-4D2CF2EEA52D}"/>
              </a:ext>
            </a:extLst>
          </p:cNvPr>
          <p:cNvSpPr>
            <a:spLocks noGrp="1"/>
          </p:cNvSpPr>
          <p:nvPr>
            <p:ph type="dt" sz="half" idx="10"/>
          </p:nvPr>
        </p:nvSpPr>
        <p:spPr/>
        <p:txBody>
          <a:bodyPr/>
          <a:lstStyle/>
          <a:p>
            <a:fld id="{55B9388D-3729-2845-97CF-02B0935F4820}" type="datetimeFigureOut">
              <a:rPr lang="en-US" smtClean="0"/>
              <a:t>12-Jun-23</a:t>
            </a:fld>
            <a:endParaRPr lang="en-US" dirty="0"/>
          </a:p>
        </p:txBody>
      </p:sp>
      <p:sp>
        <p:nvSpPr>
          <p:cNvPr id="6" name="Footer Placeholder 5">
            <a:extLst>
              <a:ext uri="{FF2B5EF4-FFF2-40B4-BE49-F238E27FC236}">
                <a16:creationId xmlns:a16="http://schemas.microsoft.com/office/drawing/2014/main" id="{9BEB17AE-A54D-C859-3AAA-209B926531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04FD69-2C6D-DFBA-821E-F52AF1C8BF3F}"/>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21178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2FDD-9F71-8368-62D4-6A6D8CA08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4CA1E4-3462-A259-5F61-9B6C75456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12200CF-99CB-500D-7F02-7B80682B4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1118E-8A82-C045-4E33-845FAE726F0B}"/>
              </a:ext>
            </a:extLst>
          </p:cNvPr>
          <p:cNvSpPr>
            <a:spLocks noGrp="1"/>
          </p:cNvSpPr>
          <p:nvPr>
            <p:ph type="dt" sz="half" idx="10"/>
          </p:nvPr>
        </p:nvSpPr>
        <p:spPr/>
        <p:txBody>
          <a:bodyPr/>
          <a:lstStyle/>
          <a:p>
            <a:fld id="{55B9388D-3729-2845-97CF-02B0935F4820}" type="datetimeFigureOut">
              <a:rPr lang="en-US" smtClean="0"/>
              <a:t>12-Jun-23</a:t>
            </a:fld>
            <a:endParaRPr lang="en-US" dirty="0"/>
          </a:p>
        </p:txBody>
      </p:sp>
      <p:sp>
        <p:nvSpPr>
          <p:cNvPr id="6" name="Footer Placeholder 5">
            <a:extLst>
              <a:ext uri="{FF2B5EF4-FFF2-40B4-BE49-F238E27FC236}">
                <a16:creationId xmlns:a16="http://schemas.microsoft.com/office/drawing/2014/main" id="{B9FEE9F9-9F53-0288-CA1E-D933A9666A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58D785-EE78-72B5-231E-9C05366ECD8E}"/>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50225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DD12D-7E14-E90E-A256-71063F5E9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94480-4B50-C555-189E-6517059DB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20B05-BFF6-5237-1DEB-963C801F0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88D-3729-2845-97CF-02B0935F4820}" type="datetimeFigureOut">
              <a:rPr lang="en-US" smtClean="0"/>
              <a:t>12-Jun-23</a:t>
            </a:fld>
            <a:endParaRPr lang="en-US" dirty="0"/>
          </a:p>
        </p:txBody>
      </p:sp>
      <p:sp>
        <p:nvSpPr>
          <p:cNvPr id="5" name="Footer Placeholder 4">
            <a:extLst>
              <a:ext uri="{FF2B5EF4-FFF2-40B4-BE49-F238E27FC236}">
                <a16:creationId xmlns:a16="http://schemas.microsoft.com/office/drawing/2014/main" id="{F7883EBD-F006-0C6A-81F1-7205AC66B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130CC8-9A2D-818D-1A89-37F767308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1DDA1-92E0-FB4B-9842-484450E13397}" type="slidenum">
              <a:rPr lang="en-US" smtClean="0"/>
              <a:t>‹#›</a:t>
            </a:fld>
            <a:endParaRPr lang="en-US" dirty="0"/>
          </a:p>
        </p:txBody>
      </p:sp>
    </p:spTree>
    <p:extLst>
      <p:ext uri="{BB962C8B-B14F-4D97-AF65-F5344CB8AC3E}">
        <p14:creationId xmlns:p14="http://schemas.microsoft.com/office/powerpoint/2010/main" val="185069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52.JPEG"/><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52.JPEG"/><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s://play.google.com/store/apps/details?id=com.ebest.warehouseapp"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0.JPEG"/><Relationship Id="rId4" Type="http://schemas.openxmlformats.org/officeDocument/2006/relationships/image" Target="../media/image68.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0"/>
            <a:ext cx="12192000" cy="6857999"/>
          </a:xfrm>
          <a:prstGeom prst="rect">
            <a:avLst/>
          </a:prstGeom>
        </p:spPr>
      </p:pic>
      <p:sp>
        <p:nvSpPr>
          <p:cNvPr id="12" name="Rectangle 11">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969264" y="5154168"/>
            <a:ext cx="6973204" cy="1261872"/>
          </a:xfrm>
        </p:spPr>
        <p:txBody>
          <a:bodyPr anchor="ctr">
            <a:noAutofit/>
          </a:bodyPr>
          <a:lstStyle/>
          <a:p>
            <a:pPr algn="l"/>
            <a:r>
              <a:rPr lang="en-US" sz="4000" b="1" dirty="0">
                <a:solidFill>
                  <a:schemeClr val="tx1">
                    <a:lumMod val="85000"/>
                    <a:lumOff val="15000"/>
                  </a:schemeClr>
                </a:solidFill>
                <a:latin typeface="Avenir Black" panose="02000503020000020003" pitchFamily="2" charset="0"/>
              </a:rPr>
              <a:t>CONNECTED COOLER SERVICE</a:t>
            </a:r>
          </a:p>
        </p:txBody>
      </p:sp>
      <p:sp>
        <p:nvSpPr>
          <p:cNvPr id="7" name="Subtitle 6">
            <a:extLst>
              <a:ext uri="{FF2B5EF4-FFF2-40B4-BE49-F238E27FC236}">
                <a16:creationId xmlns:a16="http://schemas.microsoft.com/office/drawing/2014/main" id="{4BB33530-110D-A4BC-D249-C752BD0D3613}"/>
              </a:ext>
            </a:extLst>
          </p:cNvPr>
          <p:cNvSpPr>
            <a:spLocks noGrp="1"/>
          </p:cNvSpPr>
          <p:nvPr>
            <p:ph type="subTitle" idx="1"/>
          </p:nvPr>
        </p:nvSpPr>
        <p:spPr>
          <a:xfrm>
            <a:off x="8458200" y="5154168"/>
            <a:ext cx="2892986" cy="1261872"/>
          </a:xfrm>
        </p:spPr>
        <p:txBody>
          <a:bodyPr anchor="ctr">
            <a:normAutofit/>
          </a:bodyPr>
          <a:lstStyle/>
          <a:p>
            <a:pPr algn="l"/>
            <a:r>
              <a:rPr lang="en-US" sz="2000" dirty="0">
                <a:solidFill>
                  <a:schemeClr val="tx2"/>
                </a:solidFill>
                <a:latin typeface="Avenir Book" panose="02000503020000020003" pitchFamily="2" charset="0"/>
              </a:rPr>
              <a:t>Android Installation Guide</a:t>
            </a:r>
          </a:p>
          <a:p>
            <a:pPr algn="l"/>
            <a:r>
              <a:rPr lang="en-US" sz="2000" dirty="0">
                <a:solidFill>
                  <a:schemeClr val="tx2"/>
                </a:solidFill>
                <a:latin typeface="Avenir Book" panose="02000503020000020003" pitchFamily="2" charset="0"/>
              </a:rPr>
              <a:t>Jun 2023</a:t>
            </a:r>
          </a:p>
        </p:txBody>
      </p:sp>
      <p:cxnSp>
        <p:nvCxnSpPr>
          <p:cNvPr id="14" name="Straight Connector 13">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Tree>
    <p:extLst>
      <p:ext uri="{BB962C8B-B14F-4D97-AF65-F5344CB8AC3E}">
        <p14:creationId xmlns:p14="http://schemas.microsoft.com/office/powerpoint/2010/main" val="17316162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828C2207-F3EE-E14B-CA3F-58B71F40351F}"/>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ASSOCIATE SMART DEVICE</a:t>
            </a:r>
          </a:p>
        </p:txBody>
      </p:sp>
      <p:sp>
        <p:nvSpPr>
          <p:cNvPr id="4" name="TextBox 3">
            <a:extLst>
              <a:ext uri="{FF2B5EF4-FFF2-40B4-BE49-F238E27FC236}">
                <a16:creationId xmlns:a16="http://schemas.microsoft.com/office/drawing/2014/main" id="{A08B513D-5C86-6E53-DF6F-1B613DF867D8}"/>
              </a:ext>
            </a:extLst>
          </p:cNvPr>
          <p:cNvSpPr txBox="1"/>
          <p:nvPr/>
        </p:nvSpPr>
        <p:spPr>
          <a:xfrm>
            <a:off x="8867465" y="1514136"/>
            <a:ext cx="2908646" cy="409342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200" b="0" dirty="0"/>
              <a:t>After successful login selects the ASSOCIATE SMART DEVICE TO COOLER option for associating a smart device with a cooler.</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b="0" dirty="0"/>
              <a:t>Please choose one of the two options and tap on NEXT (see the second screenshot). </a:t>
            </a:r>
          </a:p>
          <a:p>
            <a:pPr algn="just">
              <a:lnSpc>
                <a:spcPct val="100000"/>
              </a:lnSpc>
            </a:pPr>
            <a:r>
              <a:rPr lang="en-US" sz="1200" dirty="0">
                <a:solidFill>
                  <a:srgbClr val="FFC000"/>
                </a:solidFill>
              </a:rPr>
              <a:t>Note – Sollatek Devices associated with the warehouse will automatically be put into deep sleep mode after the association is completed. </a:t>
            </a:r>
          </a:p>
          <a:p>
            <a:pPr marL="285750" indent="-285750" algn="just">
              <a:lnSpc>
                <a:spcPct val="100000"/>
              </a:lnSpc>
              <a:buFont typeface="Wingdings" panose="05000000000000000000" pitchFamily="2" charset="2"/>
              <a:buChar char="ü"/>
            </a:pPr>
            <a:endParaRPr lang="en-US" b="0" dirty="0"/>
          </a:p>
          <a:p>
            <a:pPr marL="285750" indent="-285750" algn="just">
              <a:lnSpc>
                <a:spcPct val="100000"/>
              </a:lnSpc>
              <a:buFont typeface="Wingdings" panose="05000000000000000000" pitchFamily="2" charset="2"/>
              <a:buChar char="§"/>
            </a:pPr>
            <a:r>
              <a:rPr lang="en-US" b="0" dirty="0"/>
              <a:t>After choosing one of the two options the following screen will appear. If a SmartTag is associated, please choose SMART TAG and click on START. </a:t>
            </a:r>
          </a:p>
          <a:p>
            <a:pPr algn="just">
              <a:lnSpc>
                <a:spcPct val="100000"/>
              </a:lnSpc>
            </a:pPr>
            <a:r>
              <a:rPr lang="en-US" sz="1200" dirty="0">
                <a:solidFill>
                  <a:srgbClr val="FFC000"/>
                </a:solidFill>
              </a:rPr>
              <a:t>Note: Select Device Type as Per Smart Device Type Which needs to be associated.</a:t>
            </a:r>
          </a:p>
        </p:txBody>
      </p:sp>
      <p:pic>
        <p:nvPicPr>
          <p:cNvPr id="6" name="Picture 5">
            <a:extLst>
              <a:ext uri="{FF2B5EF4-FFF2-40B4-BE49-F238E27FC236}">
                <a16:creationId xmlns:a16="http://schemas.microsoft.com/office/drawing/2014/main" id="{3ABDEECA-6E78-5E1F-9003-76426712D434}"/>
              </a:ext>
            </a:extLst>
          </p:cNvPr>
          <p:cNvPicPr>
            <a:picLocks noChangeAspect="1"/>
          </p:cNvPicPr>
          <p:nvPr/>
        </p:nvPicPr>
        <p:blipFill>
          <a:blip r:embed="rId4"/>
          <a:stretch>
            <a:fillRect/>
          </a:stretch>
        </p:blipFill>
        <p:spPr>
          <a:xfrm>
            <a:off x="3222943" y="844273"/>
            <a:ext cx="2415207" cy="5067300"/>
          </a:xfrm>
          <a:prstGeom prst="rect">
            <a:avLst/>
          </a:prstGeom>
          <a:ln w="19050">
            <a:solidFill>
              <a:schemeClr val="tx1"/>
            </a:solidFill>
          </a:ln>
        </p:spPr>
      </p:pic>
      <p:pic>
        <p:nvPicPr>
          <p:cNvPr id="7" name="Picture 6">
            <a:extLst>
              <a:ext uri="{FF2B5EF4-FFF2-40B4-BE49-F238E27FC236}">
                <a16:creationId xmlns:a16="http://schemas.microsoft.com/office/drawing/2014/main" id="{623E8AAF-1D4A-730A-F73C-5C7D8C8E6647}"/>
              </a:ext>
            </a:extLst>
          </p:cNvPr>
          <p:cNvPicPr>
            <a:picLocks noChangeAspect="1"/>
          </p:cNvPicPr>
          <p:nvPr/>
        </p:nvPicPr>
        <p:blipFill>
          <a:blip r:embed="rId5"/>
          <a:stretch>
            <a:fillRect/>
          </a:stretch>
        </p:blipFill>
        <p:spPr>
          <a:xfrm>
            <a:off x="6036225" y="844273"/>
            <a:ext cx="2433164" cy="5094600"/>
          </a:xfrm>
          <a:prstGeom prst="rect">
            <a:avLst/>
          </a:prstGeom>
          <a:ln w="19050">
            <a:solidFill>
              <a:schemeClr val="tx1"/>
            </a:solidFill>
          </a:ln>
        </p:spPr>
      </p:pic>
      <p:grpSp>
        <p:nvGrpSpPr>
          <p:cNvPr id="9" name="Group 8">
            <a:extLst>
              <a:ext uri="{FF2B5EF4-FFF2-40B4-BE49-F238E27FC236}">
                <a16:creationId xmlns:a16="http://schemas.microsoft.com/office/drawing/2014/main" id="{E7910A56-2E59-0DF5-EA13-77B53B405130}"/>
              </a:ext>
            </a:extLst>
          </p:cNvPr>
          <p:cNvGrpSpPr/>
          <p:nvPr/>
        </p:nvGrpSpPr>
        <p:grpSpPr>
          <a:xfrm>
            <a:off x="442233" y="871573"/>
            <a:ext cx="2282698" cy="5067300"/>
            <a:chOff x="442233" y="871573"/>
            <a:chExt cx="2282698" cy="5067300"/>
          </a:xfrm>
        </p:grpSpPr>
        <p:pic>
          <p:nvPicPr>
            <p:cNvPr id="5" name="Picture 4">
              <a:extLst>
                <a:ext uri="{FF2B5EF4-FFF2-40B4-BE49-F238E27FC236}">
                  <a16:creationId xmlns:a16="http://schemas.microsoft.com/office/drawing/2014/main" id="{7F549E3A-B808-D1A9-8CF5-9728A116DC69}"/>
                </a:ext>
              </a:extLst>
            </p:cNvPr>
            <p:cNvPicPr>
              <a:picLocks noChangeAspect="1"/>
            </p:cNvPicPr>
            <p:nvPr/>
          </p:nvPicPr>
          <p:blipFill>
            <a:blip r:embed="rId6"/>
            <a:srcRect/>
            <a:stretch/>
          </p:blipFill>
          <p:spPr>
            <a:xfrm>
              <a:off x="442233" y="871573"/>
              <a:ext cx="2282698" cy="5067300"/>
            </a:xfrm>
            <a:prstGeom prst="rect">
              <a:avLst/>
            </a:prstGeom>
            <a:ln w="28575">
              <a:solidFill>
                <a:schemeClr val="tx1"/>
              </a:solidFill>
            </a:ln>
          </p:spPr>
        </p:pic>
        <p:sp>
          <p:nvSpPr>
            <p:cNvPr id="8" name="Rectangle 7">
              <a:extLst>
                <a:ext uri="{FF2B5EF4-FFF2-40B4-BE49-F238E27FC236}">
                  <a16:creationId xmlns:a16="http://schemas.microsoft.com/office/drawing/2014/main" id="{B8B1B3DA-4559-71D3-31FB-3AC3C8D46686}"/>
                </a:ext>
              </a:extLst>
            </p:cNvPr>
            <p:cNvSpPr/>
            <p:nvPr/>
          </p:nvSpPr>
          <p:spPr>
            <a:xfrm>
              <a:off x="526198" y="3124201"/>
              <a:ext cx="2082197" cy="43665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1949644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86D05113-74C0-95EB-A8B2-4F8DA6342B6D}"/>
              </a:ext>
            </a:extLst>
          </p:cNvPr>
          <p:cNvSpPr txBox="1"/>
          <p:nvPr/>
        </p:nvSpPr>
        <p:spPr>
          <a:xfrm>
            <a:off x="4930420" y="812017"/>
            <a:ext cx="5662372" cy="925125"/>
          </a:xfrm>
          <a:prstGeom prst="rect">
            <a:avLst/>
          </a:prstGeom>
          <a:solidFill>
            <a:srgbClr val="002060"/>
          </a:solidFill>
        </p:spPr>
        <p:txBody>
          <a:bodyPr wrap="square">
            <a:spAutoFit/>
          </a:bodyPr>
          <a:lstStyle>
            <a:defPPr>
              <a:defRPr lang="en-US"/>
            </a:defPPr>
            <a:lvl1pPr marL="171450" lvl="0" indent="-171450" algn="just">
              <a:lnSpc>
                <a:spcPct val="115000"/>
              </a:lnSpc>
              <a:buClr>
                <a:schemeClr val="bg1"/>
              </a:buClr>
              <a:buFont typeface="Wingdings" panose="05000000000000000000" pitchFamily="2" charset="2"/>
              <a:buChar char="§"/>
              <a:defRPr sz="1200" b="1">
                <a:solidFill>
                  <a:schemeClr val="bg1"/>
                </a:solidFill>
                <a:effectLst/>
                <a:latin typeface="+mj-lt"/>
                <a:ea typeface="Trebuchet MS" panose="020B0603020202020204" pitchFamily="34" charset="0"/>
                <a:cs typeface="Trebuchet MS" panose="020B0603020202020204" pitchFamily="34" charset="0"/>
              </a:defRPr>
            </a:lvl1pPr>
          </a:lstStyle>
          <a:p>
            <a:r>
              <a:rPr lang="bg-BG" sz="1600" dirty="0"/>
              <a:t>Scan the barcode of the cooler - Select which identification method you will use for the association and then click on the </a:t>
            </a:r>
            <a:r>
              <a:rPr lang="en-US" sz="1600" dirty="0"/>
              <a:t>“</a:t>
            </a:r>
            <a:r>
              <a:rPr lang="en-IN" sz="1600" dirty="0"/>
              <a:t>SCAN </a:t>
            </a:r>
            <a:r>
              <a:rPr lang="bg-BG" sz="1600" dirty="0"/>
              <a:t>barcode</a:t>
            </a:r>
            <a:r>
              <a:rPr lang="en-US" sz="1600" dirty="0"/>
              <a:t>”</a:t>
            </a:r>
            <a:r>
              <a:rPr lang="bg-BG" sz="1600" dirty="0"/>
              <a:t> icon or </a:t>
            </a:r>
            <a:r>
              <a:rPr lang="en-US" sz="1600" dirty="0"/>
              <a:t>“</a:t>
            </a:r>
            <a:r>
              <a:rPr lang="bg-BG" sz="1600" dirty="0"/>
              <a:t>enter </a:t>
            </a:r>
            <a:r>
              <a:rPr lang="en-US" sz="1600" dirty="0"/>
              <a:t>BARCODE</a:t>
            </a:r>
            <a:r>
              <a:rPr lang="bg-BG" sz="1600" dirty="0"/>
              <a:t> manually</a:t>
            </a:r>
            <a:r>
              <a:rPr lang="en-US" sz="1600" dirty="0"/>
              <a:t>”</a:t>
            </a:r>
            <a:r>
              <a:rPr lang="bg-BG" sz="1600" dirty="0"/>
              <a:t>. </a:t>
            </a:r>
            <a:endParaRPr lang="en-IN" sz="1600" dirty="0"/>
          </a:p>
        </p:txBody>
      </p:sp>
      <p:pic>
        <p:nvPicPr>
          <p:cNvPr id="4" name="Picture 3">
            <a:extLst>
              <a:ext uri="{FF2B5EF4-FFF2-40B4-BE49-F238E27FC236}">
                <a16:creationId xmlns:a16="http://schemas.microsoft.com/office/drawing/2014/main" id="{A3DAE9C5-A988-02B1-EA1E-0AFC575CF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930420" y="2376416"/>
            <a:ext cx="5662372" cy="3107316"/>
          </a:xfrm>
          <a:prstGeom prst="rect">
            <a:avLst/>
          </a:prstGeom>
          <a:ln w="19050">
            <a:solidFill>
              <a:srgbClr val="002060"/>
            </a:solidFill>
          </a:ln>
        </p:spPr>
      </p:pic>
      <p:pic>
        <p:nvPicPr>
          <p:cNvPr id="5" name="Picture 4" descr="Graphical user interface, application, Teams&#10;&#10;Description automatically generated">
            <a:extLst>
              <a:ext uri="{FF2B5EF4-FFF2-40B4-BE49-F238E27FC236}">
                <a16:creationId xmlns:a16="http://schemas.microsoft.com/office/drawing/2014/main" id="{BB4D3A74-2E72-3023-CB47-87070440C3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073" y="417719"/>
            <a:ext cx="2554354" cy="5376151"/>
          </a:xfrm>
          <a:prstGeom prst="rect">
            <a:avLst/>
          </a:prstGeom>
          <a:ln w="19050">
            <a:solidFill>
              <a:schemeClr val="tx1"/>
            </a:solidFill>
          </a:ln>
        </p:spPr>
      </p:pic>
    </p:spTree>
    <p:extLst>
      <p:ext uri="{BB962C8B-B14F-4D97-AF65-F5344CB8AC3E}">
        <p14:creationId xmlns:p14="http://schemas.microsoft.com/office/powerpoint/2010/main" val="57146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FB964D4D-4F83-CBB0-8C77-3C04F187E3E9}"/>
              </a:ext>
            </a:extLst>
          </p:cNvPr>
          <p:cNvSpPr txBox="1"/>
          <p:nvPr/>
        </p:nvSpPr>
        <p:spPr>
          <a:xfrm>
            <a:off x="5046128" y="609244"/>
            <a:ext cx="5662372" cy="1316579"/>
          </a:xfrm>
          <a:prstGeom prst="rect">
            <a:avLst/>
          </a:prstGeom>
          <a:solidFill>
            <a:srgbClr val="002060"/>
          </a:solidFill>
        </p:spPr>
        <p:txBody>
          <a:bodyPr wrap="square">
            <a:spAutoFit/>
          </a:bodyPr>
          <a:lstStyle>
            <a:defPPr>
              <a:defRPr lang="en-US"/>
            </a:defPPr>
            <a:lvl1pPr marL="171450" lvl="0" indent="-171450" algn="just">
              <a:lnSpc>
                <a:spcPct val="115000"/>
              </a:lnSpc>
              <a:buClr>
                <a:schemeClr val="bg1"/>
              </a:buClr>
              <a:buFont typeface="Wingdings" panose="05000000000000000000" pitchFamily="2" charset="2"/>
              <a:buChar char="§"/>
              <a:defRPr sz="1200" b="1">
                <a:solidFill>
                  <a:schemeClr val="bg1"/>
                </a:solidFill>
                <a:effectLst/>
                <a:latin typeface="+mj-lt"/>
                <a:ea typeface="Trebuchet MS" panose="020B0603020202020204" pitchFamily="34" charset="0"/>
                <a:cs typeface="Trebuchet MS" panose="020B0603020202020204" pitchFamily="34" charset="0"/>
              </a:defRPr>
            </a:lvl1pPr>
          </a:lstStyle>
          <a:p>
            <a:r>
              <a:rPr lang="bg-BG" sz="1400" dirty="0"/>
              <a:t>After </a:t>
            </a:r>
            <a:r>
              <a:rPr lang="en-IN" sz="1400" dirty="0"/>
              <a:t>opening </a:t>
            </a:r>
            <a:r>
              <a:rPr lang="bg-BG" sz="1400" dirty="0"/>
              <a:t>and closing the door of the cooler to wake up the SmartTag</a:t>
            </a:r>
            <a:r>
              <a:rPr lang="en-US" sz="1400" dirty="0"/>
              <a:t>, </a:t>
            </a:r>
            <a:r>
              <a:rPr lang="bg-BG" sz="1400" dirty="0"/>
              <a:t>tap again on SCAN BARCODE and scan the barcode of the SmartTag. SmartTag Serial Number could be also entered manually by taping back and taping on ENTER MANUALLY BARCODE. On this screen, the Cooler Serial Number which was scanned in the previous step could be seen.</a:t>
            </a:r>
            <a:endParaRPr lang="en-IN" sz="1400" dirty="0"/>
          </a:p>
        </p:txBody>
      </p:sp>
      <p:pic>
        <p:nvPicPr>
          <p:cNvPr id="4" name="Picture 3">
            <a:extLst>
              <a:ext uri="{FF2B5EF4-FFF2-40B4-BE49-F238E27FC236}">
                <a16:creationId xmlns:a16="http://schemas.microsoft.com/office/drawing/2014/main" id="{48C38683-B1E0-976A-A877-585B43F1BF22}"/>
              </a:ext>
            </a:extLst>
          </p:cNvPr>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5046128" y="2636374"/>
            <a:ext cx="5662372" cy="3012870"/>
          </a:xfrm>
          <a:prstGeom prst="rect">
            <a:avLst/>
          </a:prstGeom>
          <a:noFill/>
          <a:ln>
            <a:noFill/>
          </a:ln>
        </p:spPr>
      </p:pic>
      <p:pic>
        <p:nvPicPr>
          <p:cNvPr id="5" name="Picture 4" descr="Graphical user interface, application, Word, Teams&#10;&#10;Description automatically generated">
            <a:extLst>
              <a:ext uri="{FF2B5EF4-FFF2-40B4-BE49-F238E27FC236}">
                <a16:creationId xmlns:a16="http://schemas.microsoft.com/office/drawing/2014/main" id="{4C474BC8-C148-71E1-4A22-8A4A109EEB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6552" y="609244"/>
            <a:ext cx="2397238" cy="5058300"/>
          </a:xfrm>
          <a:prstGeom prst="rect">
            <a:avLst/>
          </a:prstGeom>
          <a:ln w="19050">
            <a:solidFill>
              <a:srgbClr val="002060"/>
            </a:solidFill>
          </a:ln>
        </p:spPr>
      </p:pic>
    </p:spTree>
    <p:extLst>
      <p:ext uri="{BB962C8B-B14F-4D97-AF65-F5344CB8AC3E}">
        <p14:creationId xmlns:p14="http://schemas.microsoft.com/office/powerpoint/2010/main" val="2079407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09A8EC02-D11B-D052-1961-299A2F2C7275}"/>
              </a:ext>
            </a:extLst>
          </p:cNvPr>
          <p:cNvSpPr txBox="1"/>
          <p:nvPr/>
        </p:nvSpPr>
        <p:spPr>
          <a:xfrm>
            <a:off x="8646951" y="901676"/>
            <a:ext cx="3094395" cy="4751942"/>
          </a:xfrm>
          <a:prstGeom prst="rect">
            <a:avLst/>
          </a:prstGeom>
          <a:solidFill>
            <a:srgbClr val="002060"/>
          </a:solidFill>
        </p:spPr>
        <p:txBody>
          <a:bodyPr wrap="square">
            <a:spAutoFit/>
          </a:bodyPr>
          <a:lstStyle/>
          <a:p>
            <a:pPr marL="171450" lvl="0" indent="-171450" algn="just">
              <a:lnSpc>
                <a:spcPct val="115000"/>
              </a:lnSpc>
              <a:buClr>
                <a:schemeClr val="bg1"/>
              </a:buClr>
              <a:buFont typeface="Wingdings" panose="05000000000000000000" pitchFamily="2" charset="2"/>
              <a:buChar char="§"/>
            </a:pPr>
            <a:r>
              <a:rPr lang="en-US" sz="1200" b="1" dirty="0">
                <a:solidFill>
                  <a:schemeClr val="bg1"/>
                </a:solidFill>
                <a:effectLst/>
                <a:latin typeface="+mj-lt"/>
                <a:ea typeface="Trebuchet MS" panose="020B0603020202020204" pitchFamily="34" charset="0"/>
                <a:cs typeface="Trebuchet MS" panose="020B0603020202020204" pitchFamily="34" charset="0"/>
              </a:rPr>
              <a:t>After the SmartTag Serial Number is successfully scanned the following screen will be shown. It will initialize the association process and respectively show a success message.</a:t>
            </a:r>
          </a:p>
          <a:p>
            <a:pPr marL="171450" lvl="0" indent="-171450" algn="just">
              <a:lnSpc>
                <a:spcPct val="115000"/>
              </a:lnSpc>
              <a:buClr>
                <a:schemeClr val="bg1"/>
              </a:buClr>
              <a:buFont typeface="Wingdings" panose="05000000000000000000" pitchFamily="2" charset="2"/>
              <a:buChar char="§"/>
            </a:pPr>
            <a:endParaRPr lang="en-US" sz="1200" b="1" dirty="0">
              <a:solidFill>
                <a:schemeClr val="bg1"/>
              </a:solidFill>
              <a:effectLst/>
              <a:latin typeface="+mj-lt"/>
              <a:ea typeface="Trebuchet MS" panose="020B0603020202020204" pitchFamily="34" charset="0"/>
              <a:cs typeface="Trebuchet MS" panose="020B0603020202020204" pitchFamily="34" charset="0"/>
            </a:endParaRPr>
          </a:p>
          <a:p>
            <a:pPr marL="171450" lvl="0" indent="-171450" algn="just">
              <a:lnSpc>
                <a:spcPct val="115000"/>
              </a:lnSpc>
              <a:buClr>
                <a:schemeClr val="bg1"/>
              </a:buClr>
              <a:buFont typeface="Wingdings" panose="05000000000000000000" pitchFamily="2" charset="2"/>
              <a:buChar char="§"/>
            </a:pPr>
            <a:r>
              <a:rPr lang="en-US" sz="1200" b="1" dirty="0">
                <a:solidFill>
                  <a:schemeClr val="bg1"/>
                </a:solidFill>
                <a:effectLst/>
                <a:latin typeface="+mj-lt"/>
                <a:ea typeface="Trebuchet MS" panose="020B0603020202020204" pitchFamily="34" charset="0"/>
                <a:cs typeface="Trebuchet MS" panose="020B0603020202020204" pitchFamily="34" charset="0"/>
              </a:rPr>
              <a:t>If the latest Firmware Version of the Smart device is available, then DFU will happen first and then the association process will initialize. The Cooler Serial Number and SmartTag Serial Number can be seen on the screen. </a:t>
            </a:r>
          </a:p>
          <a:p>
            <a:pPr marL="171450" lvl="0" indent="-171450" algn="just">
              <a:lnSpc>
                <a:spcPct val="115000"/>
              </a:lnSpc>
              <a:buClr>
                <a:schemeClr val="bg1"/>
              </a:buClr>
              <a:buFont typeface="Wingdings" panose="05000000000000000000" pitchFamily="2" charset="2"/>
              <a:buChar char="§"/>
            </a:pPr>
            <a:endParaRPr lang="en-US" sz="1200" b="1" dirty="0">
              <a:solidFill>
                <a:schemeClr val="bg1"/>
              </a:solidFill>
              <a:effectLst/>
              <a:latin typeface="+mj-lt"/>
              <a:ea typeface="Trebuchet MS" panose="020B0603020202020204" pitchFamily="34" charset="0"/>
              <a:cs typeface="Trebuchet MS" panose="020B0603020202020204" pitchFamily="34" charset="0"/>
            </a:endParaRPr>
          </a:p>
          <a:p>
            <a:pPr marL="171450" lvl="0" indent="-171450" algn="just">
              <a:lnSpc>
                <a:spcPct val="115000"/>
              </a:lnSpc>
              <a:buClr>
                <a:schemeClr val="bg1"/>
              </a:buClr>
              <a:buFont typeface="Wingdings" panose="05000000000000000000" pitchFamily="2" charset="2"/>
              <a:buChar char="§"/>
            </a:pPr>
            <a:r>
              <a:rPr lang="bg-BG" sz="1200" b="1" dirty="0">
                <a:solidFill>
                  <a:schemeClr val="bg1"/>
                </a:solidFill>
                <a:effectLst/>
                <a:latin typeface="+mj-lt"/>
                <a:ea typeface="Trebuchet MS" panose="020B0603020202020204" pitchFamily="34" charset="0"/>
                <a:cs typeface="Trebuchet MS" panose="020B0603020202020204" pitchFamily="34" charset="0"/>
              </a:rPr>
              <a:t>If Scanning Timer </a:t>
            </a:r>
            <a:r>
              <a:rPr lang="bg-BG" sz="1200" dirty="0">
                <a:solidFill>
                  <a:schemeClr val="bg1"/>
                </a:solidFill>
                <a:latin typeface="Calibri (Body)"/>
              </a:rPr>
              <a:t>reaches</a:t>
            </a:r>
            <a:r>
              <a:rPr lang="bg-BG" sz="1200" b="1" dirty="0">
                <a:solidFill>
                  <a:schemeClr val="bg1"/>
                </a:solidFill>
                <a:effectLst/>
                <a:latin typeface="+mj-lt"/>
                <a:ea typeface="Trebuchet MS" panose="020B0603020202020204" pitchFamily="34" charset="0"/>
                <a:cs typeface="Trebuchet MS" panose="020B0603020202020204" pitchFamily="34" charset="0"/>
              </a:rPr>
              <a:t> 30 seconds open and </a:t>
            </a:r>
            <a:r>
              <a:rPr lang="en-US" sz="1200" b="1" dirty="0">
                <a:solidFill>
                  <a:schemeClr val="bg1"/>
                </a:solidFill>
                <a:effectLst/>
                <a:latin typeface="+mj-lt"/>
                <a:ea typeface="Trebuchet MS" panose="020B0603020202020204" pitchFamily="34" charset="0"/>
                <a:cs typeface="Trebuchet MS" panose="020B0603020202020204" pitchFamily="34" charset="0"/>
              </a:rPr>
              <a:t>closes</a:t>
            </a:r>
            <a:r>
              <a:rPr lang="bg-BG" sz="1200" b="1" dirty="0">
                <a:solidFill>
                  <a:schemeClr val="bg1"/>
                </a:solidFill>
                <a:effectLst/>
                <a:latin typeface="+mj-lt"/>
                <a:ea typeface="Trebuchet MS" panose="020B0603020202020204" pitchFamily="34" charset="0"/>
                <a:cs typeface="Trebuchet MS" panose="020B0603020202020204" pitchFamily="34" charset="0"/>
              </a:rPr>
              <a:t> the door again</a:t>
            </a:r>
            <a:r>
              <a:rPr lang="en-US" sz="1200" b="1" dirty="0">
                <a:solidFill>
                  <a:schemeClr val="bg1"/>
                </a:solidFill>
                <a:effectLst/>
                <a:latin typeface="+mj-lt"/>
                <a:ea typeface="Trebuchet MS" panose="020B0603020202020204" pitchFamily="34" charset="0"/>
                <a:cs typeface="Trebuchet MS" panose="020B0603020202020204" pitchFamily="34" charset="0"/>
              </a:rPr>
              <a:t>. I</a:t>
            </a:r>
            <a:r>
              <a:rPr lang="bg-BG" sz="1200" b="1" dirty="0">
                <a:solidFill>
                  <a:schemeClr val="bg1"/>
                </a:solidFill>
                <a:effectLst/>
                <a:latin typeface="+mj-lt"/>
                <a:ea typeface="Trebuchet MS" panose="020B0603020202020204" pitchFamily="34" charset="0"/>
                <a:cs typeface="Trebuchet MS" panose="020B0603020202020204" pitchFamily="34" charset="0"/>
              </a:rPr>
              <a:t>f this doesn’t help check if the SmartTag and the Magnet are installed correctly. </a:t>
            </a:r>
            <a:endParaRPr lang="en-US" sz="1200" b="1" dirty="0">
              <a:solidFill>
                <a:schemeClr val="bg1"/>
              </a:solidFill>
              <a:effectLst/>
              <a:latin typeface="+mj-lt"/>
              <a:ea typeface="Trebuchet MS" panose="020B0603020202020204" pitchFamily="34" charset="0"/>
              <a:cs typeface="Trebuchet MS" panose="020B0603020202020204" pitchFamily="34" charset="0"/>
            </a:endParaRPr>
          </a:p>
          <a:p>
            <a:pPr marL="171450" lvl="0" indent="-171450" algn="just">
              <a:lnSpc>
                <a:spcPct val="115000"/>
              </a:lnSpc>
              <a:buClr>
                <a:schemeClr val="bg1"/>
              </a:buClr>
              <a:buFont typeface="Wingdings" panose="05000000000000000000" pitchFamily="2" charset="2"/>
              <a:buChar char="§"/>
            </a:pPr>
            <a:endParaRPr lang="en-US" sz="1200" b="1" dirty="0">
              <a:solidFill>
                <a:schemeClr val="bg1"/>
              </a:solidFill>
              <a:latin typeface="+mj-lt"/>
              <a:ea typeface="Trebuchet MS" panose="020B0603020202020204" pitchFamily="34" charset="0"/>
              <a:cs typeface="Trebuchet MS" panose="020B0603020202020204" pitchFamily="34" charset="0"/>
            </a:endParaRPr>
          </a:p>
          <a:p>
            <a:pPr marL="171450" lvl="0" indent="-171450" algn="just">
              <a:lnSpc>
                <a:spcPct val="115000"/>
              </a:lnSpc>
              <a:buClr>
                <a:schemeClr val="bg1"/>
              </a:buClr>
              <a:buFont typeface="Wingdings" panose="05000000000000000000" pitchFamily="2" charset="2"/>
              <a:buChar char="§"/>
            </a:pPr>
            <a:r>
              <a:rPr lang="en-US" sz="1200" b="1" dirty="0">
                <a:solidFill>
                  <a:schemeClr val="bg1"/>
                </a:solidFill>
                <a:latin typeface="+mj-lt"/>
                <a:ea typeface="Trebuchet MS" panose="020B0603020202020204" pitchFamily="34" charset="0"/>
                <a:cs typeface="Trebuchet MS" panose="020B0603020202020204" pitchFamily="34" charset="0"/>
              </a:rPr>
              <a:t>After a successful association of a cooler with a smart device and the successful upload of that association to the cloud, an OK message is shown.</a:t>
            </a:r>
            <a:endParaRPr lang="en-IN" sz="1200" dirty="0">
              <a:solidFill>
                <a:schemeClr val="bg1"/>
              </a:solidFill>
              <a:effectLst/>
              <a:latin typeface="+mj-lt"/>
              <a:ea typeface="Trebuchet MS" panose="020B0603020202020204" pitchFamily="34" charset="0"/>
              <a:cs typeface="Trebuchet MS" panose="020B060302020202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12F54107-6D51-2223-A9D7-16596E950E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386" y="767817"/>
            <a:ext cx="2400484" cy="5029827"/>
          </a:xfrm>
          <a:prstGeom prst="rect">
            <a:avLst/>
          </a:prstGeom>
          <a:ln w="19050">
            <a:solidFill>
              <a:schemeClr val="tx1"/>
            </a:solidFill>
          </a:ln>
        </p:spPr>
      </p:pic>
      <p:pic>
        <p:nvPicPr>
          <p:cNvPr id="5" name="Picture 4" descr="Graphical user interface, text, application&#10;&#10;Description automatically generated">
            <a:extLst>
              <a:ext uri="{FF2B5EF4-FFF2-40B4-BE49-F238E27FC236}">
                <a16:creationId xmlns:a16="http://schemas.microsoft.com/office/drawing/2014/main" id="{1FFAF538-64A9-F796-1E4E-C18C11F3D5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7407" y="757647"/>
            <a:ext cx="2400484" cy="5019656"/>
          </a:xfrm>
          <a:prstGeom prst="rect">
            <a:avLst/>
          </a:prstGeom>
          <a:ln w="19050">
            <a:solidFill>
              <a:schemeClr val="tx1"/>
            </a:solidFill>
          </a:ln>
        </p:spPr>
      </p:pic>
      <p:pic>
        <p:nvPicPr>
          <p:cNvPr id="6" name="Picture 5" descr="Graphical user interface, text, application&#10;&#10;Description automatically generated">
            <a:extLst>
              <a:ext uri="{FF2B5EF4-FFF2-40B4-BE49-F238E27FC236}">
                <a16:creationId xmlns:a16="http://schemas.microsoft.com/office/drawing/2014/main" id="{886D3FD1-F34D-63CB-0AC3-BA0835DAED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842" y="757647"/>
            <a:ext cx="2400484" cy="5039999"/>
          </a:xfrm>
          <a:prstGeom prst="rect">
            <a:avLst/>
          </a:prstGeom>
          <a:ln w="19050">
            <a:solidFill>
              <a:schemeClr val="tx1"/>
            </a:solidFill>
          </a:ln>
        </p:spPr>
      </p:pic>
    </p:spTree>
    <p:extLst>
      <p:ext uri="{BB962C8B-B14F-4D97-AF65-F5344CB8AC3E}">
        <p14:creationId xmlns:p14="http://schemas.microsoft.com/office/powerpoint/2010/main" val="3303292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EB756F4D-97AA-2206-CDEE-09D8DEBCC02F}"/>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LOGS &gt; UPLOAD ASSOCIATION DATA </a:t>
            </a:r>
          </a:p>
        </p:txBody>
      </p:sp>
      <p:sp>
        <p:nvSpPr>
          <p:cNvPr id="4" name="TextBox 3">
            <a:extLst>
              <a:ext uri="{FF2B5EF4-FFF2-40B4-BE49-F238E27FC236}">
                <a16:creationId xmlns:a16="http://schemas.microsoft.com/office/drawing/2014/main" id="{2CFC0FC9-3162-0FE6-C1A9-A908E7E143E1}"/>
              </a:ext>
            </a:extLst>
          </p:cNvPr>
          <p:cNvSpPr txBox="1"/>
          <p:nvPr/>
        </p:nvSpPr>
        <p:spPr>
          <a:xfrm>
            <a:off x="7532185" y="2120949"/>
            <a:ext cx="3947079" cy="2616101"/>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800" dirty="0"/>
              <a:t>UPLOAD ASSOCIATION DATA </a:t>
            </a:r>
          </a:p>
          <a:p>
            <a:pPr>
              <a:lnSpc>
                <a:spcPct val="100000"/>
              </a:lnSpc>
            </a:pPr>
            <a:endParaRPr lang="en-US" sz="1800" b="0" dirty="0"/>
          </a:p>
          <a:p>
            <a:pPr algn="just">
              <a:lnSpc>
                <a:spcPct val="100000"/>
              </a:lnSpc>
            </a:pPr>
            <a:r>
              <a:rPr lang="en-US" sz="1600" b="0" dirty="0"/>
              <a:t>To check if all the associated data is uploaded, tap on the hamburger menu in the upper right corner and then tap on Upload Association Data. Once data is uploaded a prompt saying all Association data uploaded was successful will appear. If there is no data for upload a prompt saying that will be shown.</a:t>
            </a:r>
          </a:p>
        </p:txBody>
      </p:sp>
      <p:pic>
        <p:nvPicPr>
          <p:cNvPr id="5" name="Picture 4">
            <a:extLst>
              <a:ext uri="{FF2B5EF4-FFF2-40B4-BE49-F238E27FC236}">
                <a16:creationId xmlns:a16="http://schemas.microsoft.com/office/drawing/2014/main" id="{4D15C4A5-0C18-787F-5AA0-5D4B0DB1B4D0}"/>
              </a:ext>
            </a:extLst>
          </p:cNvPr>
          <p:cNvPicPr>
            <a:picLocks noChangeAspect="1"/>
          </p:cNvPicPr>
          <p:nvPr/>
        </p:nvPicPr>
        <p:blipFill>
          <a:blip r:embed="rId4"/>
          <a:stretch>
            <a:fillRect/>
          </a:stretch>
        </p:blipFill>
        <p:spPr>
          <a:xfrm>
            <a:off x="712736" y="914316"/>
            <a:ext cx="2422602" cy="5103477"/>
          </a:xfrm>
          <a:prstGeom prst="rect">
            <a:avLst/>
          </a:prstGeom>
          <a:ln w="19050">
            <a:solidFill>
              <a:schemeClr val="tx1"/>
            </a:solidFill>
          </a:ln>
        </p:spPr>
      </p:pic>
      <p:pic>
        <p:nvPicPr>
          <p:cNvPr id="6" name="Picture 5" descr="Graphical user interface, text, application&#10;&#10;Description automatically generated">
            <a:extLst>
              <a:ext uri="{FF2B5EF4-FFF2-40B4-BE49-F238E27FC236}">
                <a16:creationId xmlns:a16="http://schemas.microsoft.com/office/drawing/2014/main" id="{E752D910-6F7A-41B5-0341-135743A067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216" y="914316"/>
            <a:ext cx="2445091" cy="5103477"/>
          </a:xfrm>
          <a:prstGeom prst="rect">
            <a:avLst/>
          </a:prstGeom>
          <a:ln w="19050">
            <a:solidFill>
              <a:schemeClr val="tx1"/>
            </a:solidFill>
          </a:ln>
        </p:spPr>
      </p:pic>
    </p:spTree>
    <p:extLst>
      <p:ext uri="{BB962C8B-B14F-4D97-AF65-F5344CB8AC3E}">
        <p14:creationId xmlns:p14="http://schemas.microsoft.com/office/powerpoint/2010/main" val="793104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5279C940-2C80-32C2-0BF0-4023B45C861C}"/>
              </a:ext>
            </a:extLst>
          </p:cNvPr>
          <p:cNvSpPr txBox="1"/>
          <p:nvPr/>
        </p:nvSpPr>
        <p:spPr>
          <a:xfrm>
            <a:off x="8808857" y="2412430"/>
            <a:ext cx="2967253" cy="187743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SUCCESS ASSOCIATION INFO </a:t>
            </a:r>
          </a:p>
          <a:p>
            <a:pPr>
              <a:lnSpc>
                <a:spcPct val="100000"/>
              </a:lnSpc>
            </a:pPr>
            <a:endParaRPr lang="en-US" sz="1600" dirty="0"/>
          </a:p>
          <a:p>
            <a:pPr algn="just">
              <a:lnSpc>
                <a:spcPct val="100000"/>
              </a:lnSpc>
            </a:pPr>
            <a:r>
              <a:rPr lang="en-US" b="0" dirty="0"/>
              <a:t>To check all Successful Associations Info, tap on the hamburger menu in the upper right corner and then tap on Success Association Info and view the button showing details of the association.</a:t>
            </a:r>
          </a:p>
        </p:txBody>
      </p:sp>
      <p:sp>
        <p:nvSpPr>
          <p:cNvPr id="4" name="Title 1">
            <a:extLst>
              <a:ext uri="{FF2B5EF4-FFF2-40B4-BE49-F238E27FC236}">
                <a16:creationId xmlns:a16="http://schemas.microsoft.com/office/drawing/2014/main" id="{D364C5EE-ED9D-D08E-023C-866B809EC22D}"/>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LOGS &gt; SUCCESS ASSOCIATION INFO </a:t>
            </a:r>
          </a:p>
        </p:txBody>
      </p:sp>
      <p:pic>
        <p:nvPicPr>
          <p:cNvPr id="5" name="Picture 4">
            <a:extLst>
              <a:ext uri="{FF2B5EF4-FFF2-40B4-BE49-F238E27FC236}">
                <a16:creationId xmlns:a16="http://schemas.microsoft.com/office/drawing/2014/main" id="{62022055-3AB5-54EF-859E-2B816703A70A}"/>
              </a:ext>
            </a:extLst>
          </p:cNvPr>
          <p:cNvPicPr>
            <a:picLocks noChangeAspect="1"/>
          </p:cNvPicPr>
          <p:nvPr/>
        </p:nvPicPr>
        <p:blipFill>
          <a:blip r:embed="rId4"/>
          <a:stretch>
            <a:fillRect/>
          </a:stretch>
        </p:blipFill>
        <p:spPr>
          <a:xfrm>
            <a:off x="359620" y="899842"/>
            <a:ext cx="2401165" cy="5058316"/>
          </a:xfrm>
          <a:prstGeom prst="rect">
            <a:avLst/>
          </a:prstGeom>
          <a:ln w="19050">
            <a:solidFill>
              <a:schemeClr val="tx1"/>
            </a:solidFill>
          </a:ln>
        </p:spPr>
      </p:pic>
      <p:pic>
        <p:nvPicPr>
          <p:cNvPr id="6" name="Picture 5" descr="Graphical user interface, application, Word&#10;&#10;Description automatically generated">
            <a:extLst>
              <a:ext uri="{FF2B5EF4-FFF2-40B4-BE49-F238E27FC236}">
                <a16:creationId xmlns:a16="http://schemas.microsoft.com/office/drawing/2014/main" id="{740B3D36-1698-2533-A282-82977B350C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4409" y="899842"/>
            <a:ext cx="2409208" cy="5058316"/>
          </a:xfrm>
          <a:prstGeom prst="rect">
            <a:avLst/>
          </a:prstGeom>
          <a:ln w="19050">
            <a:solidFill>
              <a:schemeClr val="tx1"/>
            </a:solidFill>
          </a:ln>
        </p:spPr>
      </p:pic>
      <p:pic>
        <p:nvPicPr>
          <p:cNvPr id="7" name="Picture 6" descr="Graphical user interface, text, application&#10;&#10;Description automatically generated">
            <a:extLst>
              <a:ext uri="{FF2B5EF4-FFF2-40B4-BE49-F238E27FC236}">
                <a16:creationId xmlns:a16="http://schemas.microsoft.com/office/drawing/2014/main" id="{B6078335-0A2D-55B9-F849-65FA8A3BCC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7241" y="899842"/>
            <a:ext cx="2427992" cy="5058316"/>
          </a:xfrm>
          <a:prstGeom prst="rect">
            <a:avLst/>
          </a:prstGeom>
          <a:ln w="19050">
            <a:solidFill>
              <a:schemeClr val="tx1"/>
            </a:solidFill>
          </a:ln>
        </p:spPr>
      </p:pic>
    </p:spTree>
    <p:extLst>
      <p:ext uri="{BB962C8B-B14F-4D97-AF65-F5344CB8AC3E}">
        <p14:creationId xmlns:p14="http://schemas.microsoft.com/office/powerpoint/2010/main" val="3139434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A7436664-4F5F-87E4-A5B7-D66A986BF196}"/>
              </a:ext>
            </a:extLst>
          </p:cNvPr>
          <p:cNvSpPr txBox="1"/>
          <p:nvPr/>
        </p:nvSpPr>
        <p:spPr>
          <a:xfrm>
            <a:off x="7936499" y="2900418"/>
            <a:ext cx="3340942" cy="1446550"/>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FAILED ASSOCIATION INFO </a:t>
            </a:r>
          </a:p>
          <a:p>
            <a:pPr>
              <a:lnSpc>
                <a:spcPct val="100000"/>
              </a:lnSpc>
            </a:pPr>
            <a:endParaRPr lang="en-US" sz="1600" dirty="0"/>
          </a:p>
          <a:p>
            <a:pPr algn="just">
              <a:lnSpc>
                <a:spcPct val="100000"/>
              </a:lnSpc>
            </a:pPr>
            <a:r>
              <a:rPr lang="en-US" b="0" dirty="0"/>
              <a:t>To check all Failed Associations Info, tap on the hamburger menu in the upper right corner and then tap on Failure Association Info.</a:t>
            </a:r>
          </a:p>
        </p:txBody>
      </p:sp>
      <p:sp>
        <p:nvSpPr>
          <p:cNvPr id="4" name="Title 1">
            <a:extLst>
              <a:ext uri="{FF2B5EF4-FFF2-40B4-BE49-F238E27FC236}">
                <a16:creationId xmlns:a16="http://schemas.microsoft.com/office/drawing/2014/main" id="{4F427497-C129-63D8-9432-3E827505F247}"/>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LOGS &gt; FAILED ASSOCIATION INFO </a:t>
            </a:r>
          </a:p>
        </p:txBody>
      </p:sp>
      <p:pic>
        <p:nvPicPr>
          <p:cNvPr id="5" name="Picture 4">
            <a:extLst>
              <a:ext uri="{FF2B5EF4-FFF2-40B4-BE49-F238E27FC236}">
                <a16:creationId xmlns:a16="http://schemas.microsoft.com/office/drawing/2014/main" id="{6B8F48C7-C834-B4A2-9914-734BC1908B55}"/>
              </a:ext>
            </a:extLst>
          </p:cNvPr>
          <p:cNvPicPr>
            <a:picLocks noChangeAspect="1"/>
          </p:cNvPicPr>
          <p:nvPr/>
        </p:nvPicPr>
        <p:blipFill>
          <a:blip r:embed="rId4"/>
          <a:stretch>
            <a:fillRect/>
          </a:stretch>
        </p:blipFill>
        <p:spPr>
          <a:xfrm>
            <a:off x="1131584" y="909000"/>
            <a:ext cx="2376876" cy="5040000"/>
          </a:xfrm>
          <a:prstGeom prst="rect">
            <a:avLst/>
          </a:prstGeom>
          <a:ln w="19050">
            <a:solidFill>
              <a:schemeClr val="tx1"/>
            </a:solidFill>
          </a:ln>
        </p:spPr>
      </p:pic>
      <p:pic>
        <p:nvPicPr>
          <p:cNvPr id="6" name="Picture 5" descr="Graphical user interface, application&#10;&#10;Description automatically generated">
            <a:extLst>
              <a:ext uri="{FF2B5EF4-FFF2-40B4-BE49-F238E27FC236}">
                <a16:creationId xmlns:a16="http://schemas.microsoft.com/office/drawing/2014/main" id="{36A958E6-6EEF-639C-766F-A5746B5E59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7062" y="909000"/>
            <a:ext cx="2390834" cy="5040000"/>
          </a:xfrm>
          <a:prstGeom prst="rect">
            <a:avLst/>
          </a:prstGeom>
          <a:ln w="19050">
            <a:solidFill>
              <a:schemeClr val="tx1"/>
            </a:solidFill>
          </a:ln>
        </p:spPr>
      </p:pic>
    </p:spTree>
    <p:extLst>
      <p:ext uri="{BB962C8B-B14F-4D97-AF65-F5344CB8AC3E}">
        <p14:creationId xmlns:p14="http://schemas.microsoft.com/office/powerpoint/2010/main" val="118157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CD306DEB-4A15-98F0-93C2-2CE0CCF0C43F}"/>
              </a:ext>
            </a:extLst>
          </p:cNvPr>
          <p:cNvSpPr txBox="1"/>
          <p:nvPr/>
        </p:nvSpPr>
        <p:spPr>
          <a:xfrm>
            <a:off x="7735217" y="2798058"/>
            <a:ext cx="3409134" cy="163121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800" dirty="0"/>
              <a:t>ASSOCIATION OVERVIEW </a:t>
            </a:r>
          </a:p>
          <a:p>
            <a:pPr>
              <a:lnSpc>
                <a:spcPct val="100000"/>
              </a:lnSpc>
            </a:pPr>
            <a:endParaRPr lang="en-US" sz="1800" dirty="0"/>
          </a:p>
          <a:p>
            <a:pPr algn="just">
              <a:lnSpc>
                <a:spcPct val="100000"/>
              </a:lnSpc>
            </a:pPr>
            <a:r>
              <a:rPr lang="en-US" sz="1600" b="0" dirty="0"/>
              <a:t>To check all Failed Associations Info, tap on the hamburger menu in the upper right corner and then tap on Failure Association Info.</a:t>
            </a:r>
          </a:p>
        </p:txBody>
      </p:sp>
      <p:sp>
        <p:nvSpPr>
          <p:cNvPr id="4" name="Title 1">
            <a:extLst>
              <a:ext uri="{FF2B5EF4-FFF2-40B4-BE49-F238E27FC236}">
                <a16:creationId xmlns:a16="http://schemas.microsoft.com/office/drawing/2014/main" id="{A6975935-495E-6AF0-7D32-6481B5FA7E93}"/>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LOGS &gt; ASSOCIATION OVERVIEW </a:t>
            </a:r>
          </a:p>
        </p:txBody>
      </p:sp>
      <p:pic>
        <p:nvPicPr>
          <p:cNvPr id="5" name="Picture 4">
            <a:extLst>
              <a:ext uri="{FF2B5EF4-FFF2-40B4-BE49-F238E27FC236}">
                <a16:creationId xmlns:a16="http://schemas.microsoft.com/office/drawing/2014/main" id="{0D34E5E4-CE23-06B4-7C11-EE3458AE08D4}"/>
              </a:ext>
            </a:extLst>
          </p:cNvPr>
          <p:cNvPicPr>
            <a:picLocks noChangeAspect="1"/>
          </p:cNvPicPr>
          <p:nvPr/>
        </p:nvPicPr>
        <p:blipFill>
          <a:blip r:embed="rId4"/>
          <a:stretch>
            <a:fillRect/>
          </a:stretch>
        </p:blipFill>
        <p:spPr>
          <a:xfrm>
            <a:off x="1047649" y="909000"/>
            <a:ext cx="2376876" cy="5040000"/>
          </a:xfrm>
          <a:prstGeom prst="rect">
            <a:avLst/>
          </a:prstGeom>
          <a:ln w="19050">
            <a:solidFill>
              <a:schemeClr val="tx1"/>
            </a:solidFill>
          </a:ln>
        </p:spPr>
      </p:pic>
      <p:pic>
        <p:nvPicPr>
          <p:cNvPr id="6" name="Picture 5" descr="Graphical user interface, application, table&#10;&#10;Description automatically generated">
            <a:extLst>
              <a:ext uri="{FF2B5EF4-FFF2-40B4-BE49-F238E27FC236}">
                <a16:creationId xmlns:a16="http://schemas.microsoft.com/office/drawing/2014/main" id="{EBC0BEC7-5C85-4907-89B4-A211FA7D58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2317" y="909000"/>
            <a:ext cx="2415107" cy="5040000"/>
          </a:xfrm>
          <a:prstGeom prst="rect">
            <a:avLst/>
          </a:prstGeom>
          <a:ln w="19050">
            <a:solidFill>
              <a:schemeClr val="tx1"/>
            </a:solidFill>
          </a:ln>
        </p:spPr>
      </p:pic>
    </p:spTree>
    <p:extLst>
      <p:ext uri="{BB962C8B-B14F-4D97-AF65-F5344CB8AC3E}">
        <p14:creationId xmlns:p14="http://schemas.microsoft.com/office/powerpoint/2010/main" val="526414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A10F509F-6009-E6D2-F2ED-25D3419E9BED}"/>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DATA DOWNLOAD</a:t>
            </a:r>
            <a:endParaRPr lang="en-MY" sz="1800" b="1" dirty="0">
              <a:solidFill>
                <a:srgbClr val="FFC000"/>
              </a:solidFill>
            </a:endParaRPr>
          </a:p>
        </p:txBody>
      </p:sp>
      <p:sp>
        <p:nvSpPr>
          <p:cNvPr id="4" name="TextBox 3">
            <a:extLst>
              <a:ext uri="{FF2B5EF4-FFF2-40B4-BE49-F238E27FC236}">
                <a16:creationId xmlns:a16="http://schemas.microsoft.com/office/drawing/2014/main" id="{D87F94D9-C38B-AA3E-FDB9-3268FDEFF8A4}"/>
              </a:ext>
            </a:extLst>
          </p:cNvPr>
          <p:cNvSpPr txBox="1"/>
          <p:nvPr/>
        </p:nvSpPr>
        <p:spPr>
          <a:xfrm>
            <a:off x="7428091" y="1843951"/>
            <a:ext cx="4054706" cy="307776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800" dirty="0"/>
              <a:t>DATA DOWNLOAD</a:t>
            </a:r>
            <a:r>
              <a:rPr lang="en-US" sz="1600" b="0" dirty="0"/>
              <a:t> </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successful login selects the SCAN COOLER option for Download and Remove Association of the Cooler.</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 Cooler SN or Technical ID. </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The user can also search by ENTER MANUALLY BARCODE for entering Cooler SN or Technical ID. </a:t>
            </a:r>
          </a:p>
        </p:txBody>
      </p:sp>
      <p:pic>
        <p:nvPicPr>
          <p:cNvPr id="6" name="Picture 5" descr="Graphical user interface, application, Teams&#10;&#10;Description automatically generated">
            <a:extLst>
              <a:ext uri="{FF2B5EF4-FFF2-40B4-BE49-F238E27FC236}">
                <a16:creationId xmlns:a16="http://schemas.microsoft.com/office/drawing/2014/main" id="{3A601A59-AE07-22B2-07A6-859745CBAD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1949" y="908999"/>
            <a:ext cx="2420021" cy="5040001"/>
          </a:xfrm>
          <a:prstGeom prst="rect">
            <a:avLst/>
          </a:prstGeom>
          <a:ln w="19050">
            <a:solidFill>
              <a:schemeClr val="tx1"/>
            </a:solidFill>
          </a:ln>
        </p:spPr>
      </p:pic>
      <p:grpSp>
        <p:nvGrpSpPr>
          <p:cNvPr id="7" name="Group 6">
            <a:extLst>
              <a:ext uri="{FF2B5EF4-FFF2-40B4-BE49-F238E27FC236}">
                <a16:creationId xmlns:a16="http://schemas.microsoft.com/office/drawing/2014/main" id="{92D861F3-86E1-B348-2D23-97623CC28953}"/>
              </a:ext>
            </a:extLst>
          </p:cNvPr>
          <p:cNvGrpSpPr/>
          <p:nvPr/>
        </p:nvGrpSpPr>
        <p:grpSpPr>
          <a:xfrm>
            <a:off x="709203" y="908999"/>
            <a:ext cx="2282698" cy="5067300"/>
            <a:chOff x="442233" y="871573"/>
            <a:chExt cx="2282698" cy="5067300"/>
          </a:xfrm>
        </p:grpSpPr>
        <p:pic>
          <p:nvPicPr>
            <p:cNvPr id="8" name="Picture 7">
              <a:extLst>
                <a:ext uri="{FF2B5EF4-FFF2-40B4-BE49-F238E27FC236}">
                  <a16:creationId xmlns:a16="http://schemas.microsoft.com/office/drawing/2014/main" id="{2508617A-FC2E-7BD2-54A6-2D540D74BA89}"/>
                </a:ext>
              </a:extLst>
            </p:cNvPr>
            <p:cNvPicPr>
              <a:picLocks noChangeAspect="1"/>
            </p:cNvPicPr>
            <p:nvPr/>
          </p:nvPicPr>
          <p:blipFill>
            <a:blip r:embed="rId5"/>
            <a:srcRect/>
            <a:stretch/>
          </p:blipFill>
          <p:spPr>
            <a:xfrm>
              <a:off x="442233" y="871573"/>
              <a:ext cx="2282698" cy="5067300"/>
            </a:xfrm>
            <a:prstGeom prst="rect">
              <a:avLst/>
            </a:prstGeom>
            <a:ln w="28575">
              <a:solidFill>
                <a:schemeClr val="tx1"/>
              </a:solidFill>
            </a:ln>
          </p:spPr>
        </p:pic>
        <p:sp>
          <p:nvSpPr>
            <p:cNvPr id="9" name="Rectangle 8">
              <a:extLst>
                <a:ext uri="{FF2B5EF4-FFF2-40B4-BE49-F238E27FC236}">
                  <a16:creationId xmlns:a16="http://schemas.microsoft.com/office/drawing/2014/main" id="{C01B2BDF-0B59-25B6-10C0-FC05F0C7C2E4}"/>
                </a:ext>
              </a:extLst>
            </p:cNvPr>
            <p:cNvSpPr/>
            <p:nvPr/>
          </p:nvSpPr>
          <p:spPr>
            <a:xfrm>
              <a:off x="542483" y="3469218"/>
              <a:ext cx="2082197" cy="43665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1729789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18981803-A58C-E742-6841-90D3C1915EB9}"/>
              </a:ext>
            </a:extLst>
          </p:cNvPr>
          <p:cNvSpPr txBox="1"/>
          <p:nvPr/>
        </p:nvSpPr>
        <p:spPr>
          <a:xfrm>
            <a:off x="7341832" y="2136337"/>
            <a:ext cx="4118796" cy="258532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Information about the asset is presented.</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Tap on the smart device from which data needs to be downloaded. </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Tap on TAP TO DOWNLOAD DATA to start data download from a smart device.</a:t>
            </a:r>
          </a:p>
        </p:txBody>
      </p:sp>
      <p:pic>
        <p:nvPicPr>
          <p:cNvPr id="4" name="Picture 3" descr="Text, letter&#10;&#10;Description automatically generated">
            <a:extLst>
              <a:ext uri="{FF2B5EF4-FFF2-40B4-BE49-F238E27FC236}">
                <a16:creationId xmlns:a16="http://schemas.microsoft.com/office/drawing/2014/main" id="{54D5D9E1-2025-AFE5-D9D1-317F44C3E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100" y="909000"/>
            <a:ext cx="2454984" cy="5040000"/>
          </a:xfrm>
          <a:prstGeom prst="rect">
            <a:avLst/>
          </a:prstGeom>
          <a:ln w="19050">
            <a:solidFill>
              <a:schemeClr val="tx1"/>
            </a:solidFill>
          </a:ln>
        </p:spPr>
      </p:pic>
      <p:pic>
        <p:nvPicPr>
          <p:cNvPr id="5" name="Picture 4">
            <a:extLst>
              <a:ext uri="{FF2B5EF4-FFF2-40B4-BE49-F238E27FC236}">
                <a16:creationId xmlns:a16="http://schemas.microsoft.com/office/drawing/2014/main" id="{D1481789-03AD-EDAE-68F6-1EAD5047942A}"/>
              </a:ext>
            </a:extLst>
          </p:cNvPr>
          <p:cNvPicPr>
            <a:picLocks noChangeAspect="1"/>
          </p:cNvPicPr>
          <p:nvPr/>
        </p:nvPicPr>
        <p:blipFill>
          <a:blip r:embed="rId5"/>
          <a:stretch>
            <a:fillRect/>
          </a:stretch>
        </p:blipFill>
        <p:spPr>
          <a:xfrm>
            <a:off x="4032371" y="909000"/>
            <a:ext cx="2421278" cy="5040000"/>
          </a:xfrm>
          <a:prstGeom prst="rect">
            <a:avLst/>
          </a:prstGeom>
          <a:ln w="19050">
            <a:solidFill>
              <a:schemeClr val="tx1"/>
            </a:solidFill>
          </a:ln>
        </p:spPr>
      </p:pic>
    </p:spTree>
    <p:extLst>
      <p:ext uri="{BB962C8B-B14F-4D97-AF65-F5344CB8AC3E}">
        <p14:creationId xmlns:p14="http://schemas.microsoft.com/office/powerpoint/2010/main" val="141178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5" name="Title 1">
            <a:extLst>
              <a:ext uri="{FF2B5EF4-FFF2-40B4-BE49-F238E27FC236}">
                <a16:creationId xmlns:a16="http://schemas.microsoft.com/office/drawing/2014/main" id="{BB3F1AB6-9FAF-A3F6-E350-DC64C6CA0E6B}"/>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FEATURES</a:t>
            </a:r>
          </a:p>
        </p:txBody>
      </p:sp>
      <p:sp>
        <p:nvSpPr>
          <p:cNvPr id="6" name="Text Box 3">
            <a:extLst>
              <a:ext uri="{FF2B5EF4-FFF2-40B4-BE49-F238E27FC236}">
                <a16:creationId xmlns:a16="http://schemas.microsoft.com/office/drawing/2014/main" id="{96B01940-FAE2-BA18-EFEC-3067E6F5D338}"/>
              </a:ext>
            </a:extLst>
          </p:cNvPr>
          <p:cNvSpPr txBox="1">
            <a:spLocks noChangeArrowheads="1"/>
          </p:cNvSpPr>
          <p:nvPr/>
        </p:nvSpPr>
        <p:spPr bwMode="auto">
          <a:xfrm>
            <a:off x="493683" y="910778"/>
            <a:ext cx="11204634" cy="5036443"/>
          </a:xfrm>
          <a:prstGeom prst="rect">
            <a:avLst/>
          </a:prstGeom>
          <a:solidFill>
            <a:schemeClr val="bg1"/>
          </a:solidFill>
        </p:spPr>
        <p:txBody>
          <a:bodyPr wrap="square" anchor="t" anchorCtr="0">
            <a:spAutoFit/>
          </a:bodyPr>
          <a:lstStyle>
            <a:defPPr>
              <a:defRPr lang="en-US"/>
            </a:defPPr>
            <a:lvl1pPr marL="342866" indent="-342866" algn="just">
              <a:buFont typeface="+mj-lt"/>
              <a:buAutoNum type="arabicPeriod"/>
              <a:defRPr sz="14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342900" indent="-342900">
              <a:lnSpc>
                <a:spcPct val="200000"/>
              </a:lnSpc>
              <a:buClr>
                <a:srgbClr val="002060"/>
              </a:buClr>
              <a:buFont typeface="Wingdings" panose="05000000000000000000" pitchFamily="2" charset="2"/>
              <a:buChar char="ü"/>
            </a:pPr>
            <a:r>
              <a:rPr lang="en-US" sz="2400" b="1" dirty="0">
                <a:solidFill>
                  <a:srgbClr val="002060"/>
                </a:solidFill>
              </a:rPr>
              <a:t>ASSOCIATE SMART DEVICE TO COOLER – </a:t>
            </a:r>
            <a:r>
              <a:rPr lang="en-US" sz="2000" dirty="0">
                <a:solidFill>
                  <a:srgbClr val="002060"/>
                </a:solidFill>
              </a:rPr>
              <a:t>For the Association Of A Smart Device With A Cooler.</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SCAN COOLER (DATA DOWNLOAD AND REMOVE ASSOCIATION) – </a:t>
            </a:r>
            <a:r>
              <a:rPr lang="en-US" sz="2000" dirty="0">
                <a:solidFill>
                  <a:srgbClr val="002060"/>
                </a:solidFill>
              </a:rPr>
              <a:t>For Downloading Data And Removing Association From A Cooler.</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CHANGE CONTROLLER SETTINGS– </a:t>
            </a:r>
            <a:r>
              <a:rPr lang="en-US" sz="2000" dirty="0">
                <a:solidFill>
                  <a:srgbClr val="002060"/>
                </a:solidFill>
              </a:rPr>
              <a:t>For Changing the Controller Parameters Of A Cooler.</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CHECK COOLER STATUS – </a:t>
            </a:r>
            <a:r>
              <a:rPr lang="en-US" sz="2000" dirty="0">
                <a:solidFill>
                  <a:srgbClr val="002060"/>
                </a:solidFill>
              </a:rPr>
              <a:t>For Checking Cooler Association Status.</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SCAN NEARBY DEVICES – </a:t>
            </a:r>
            <a:r>
              <a:rPr lang="en-US" sz="2000" dirty="0">
                <a:solidFill>
                  <a:srgbClr val="002060"/>
                </a:solidFill>
              </a:rPr>
              <a:t>For Checking Smart Device Advertisement Status.</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GATEWAY SETTINGS - </a:t>
            </a:r>
            <a:r>
              <a:rPr lang="en-US" sz="2000" dirty="0">
                <a:solidFill>
                  <a:srgbClr val="002060"/>
                </a:solidFill>
              </a:rPr>
              <a:t>For Checking/Updating Gateway Device Settings.</a:t>
            </a:r>
            <a:endParaRPr lang="en-US" sz="2400" b="1" dirty="0">
              <a:solidFill>
                <a:srgbClr val="002060"/>
              </a:solidFill>
            </a:endParaRPr>
          </a:p>
        </p:txBody>
      </p:sp>
    </p:spTree>
    <p:extLst>
      <p:ext uri="{BB962C8B-B14F-4D97-AF65-F5344CB8AC3E}">
        <p14:creationId xmlns:p14="http://schemas.microsoft.com/office/powerpoint/2010/main" val="1950963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24A96D84-E5A7-C23D-989F-17836858CC59}"/>
              </a:ext>
            </a:extLst>
          </p:cNvPr>
          <p:cNvSpPr txBox="1"/>
          <p:nvPr/>
        </p:nvSpPr>
        <p:spPr>
          <a:xfrm>
            <a:off x="8870141" y="2272229"/>
            <a:ext cx="2947599" cy="2862322"/>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Information about the asset is presented.</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Tap on the smart device from which data needs to be downloaded. </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After Successfully Data Download, Data will upload to the cloud.</a:t>
            </a:r>
          </a:p>
        </p:txBody>
      </p:sp>
      <p:pic>
        <p:nvPicPr>
          <p:cNvPr id="4" name="Picture 3">
            <a:extLst>
              <a:ext uri="{FF2B5EF4-FFF2-40B4-BE49-F238E27FC236}">
                <a16:creationId xmlns:a16="http://schemas.microsoft.com/office/drawing/2014/main" id="{56801827-7268-D140-9163-5A1C2194D29A}"/>
              </a:ext>
            </a:extLst>
          </p:cNvPr>
          <p:cNvPicPr>
            <a:picLocks noChangeAspect="1"/>
          </p:cNvPicPr>
          <p:nvPr/>
        </p:nvPicPr>
        <p:blipFill>
          <a:blip r:embed="rId4"/>
          <a:stretch>
            <a:fillRect/>
          </a:stretch>
        </p:blipFill>
        <p:spPr>
          <a:xfrm>
            <a:off x="374259" y="582377"/>
            <a:ext cx="2520000" cy="5087015"/>
          </a:xfrm>
          <a:prstGeom prst="rect">
            <a:avLst/>
          </a:prstGeom>
          <a:ln w="12700">
            <a:solidFill>
              <a:schemeClr val="tx1"/>
            </a:solidFill>
          </a:ln>
        </p:spPr>
      </p:pic>
      <p:pic>
        <p:nvPicPr>
          <p:cNvPr id="5" name="Picture 4">
            <a:extLst>
              <a:ext uri="{FF2B5EF4-FFF2-40B4-BE49-F238E27FC236}">
                <a16:creationId xmlns:a16="http://schemas.microsoft.com/office/drawing/2014/main" id="{65153703-29ED-9A95-5A65-D57324BCC375}"/>
              </a:ext>
            </a:extLst>
          </p:cNvPr>
          <p:cNvPicPr>
            <a:picLocks noChangeAspect="1"/>
          </p:cNvPicPr>
          <p:nvPr/>
        </p:nvPicPr>
        <p:blipFill>
          <a:blip r:embed="rId5"/>
          <a:stretch>
            <a:fillRect/>
          </a:stretch>
        </p:blipFill>
        <p:spPr>
          <a:xfrm>
            <a:off x="3209319" y="582376"/>
            <a:ext cx="2515351" cy="5087016"/>
          </a:xfrm>
          <a:prstGeom prst="rect">
            <a:avLst/>
          </a:prstGeom>
          <a:ln w="19050">
            <a:noFill/>
          </a:ln>
        </p:spPr>
      </p:pic>
      <p:pic>
        <p:nvPicPr>
          <p:cNvPr id="6" name="Picture 5">
            <a:extLst>
              <a:ext uri="{FF2B5EF4-FFF2-40B4-BE49-F238E27FC236}">
                <a16:creationId xmlns:a16="http://schemas.microsoft.com/office/drawing/2014/main" id="{B512E1FD-0D42-B28F-F645-BDEBA360CB37}"/>
              </a:ext>
            </a:extLst>
          </p:cNvPr>
          <p:cNvPicPr>
            <a:picLocks noChangeAspect="1"/>
          </p:cNvPicPr>
          <p:nvPr/>
        </p:nvPicPr>
        <p:blipFill>
          <a:blip r:embed="rId6"/>
          <a:stretch>
            <a:fillRect/>
          </a:stretch>
        </p:blipFill>
        <p:spPr>
          <a:xfrm>
            <a:off x="6039730" y="553901"/>
            <a:ext cx="2515352" cy="5115491"/>
          </a:xfrm>
          <a:prstGeom prst="rect">
            <a:avLst/>
          </a:prstGeom>
          <a:ln w="19050">
            <a:noFill/>
          </a:ln>
        </p:spPr>
      </p:pic>
    </p:spTree>
    <p:extLst>
      <p:ext uri="{BB962C8B-B14F-4D97-AF65-F5344CB8AC3E}">
        <p14:creationId xmlns:p14="http://schemas.microsoft.com/office/powerpoint/2010/main" val="482222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6B781EE1-F8A3-9EBC-546F-752C545E223D}"/>
              </a:ext>
            </a:extLst>
          </p:cNvPr>
          <p:cNvSpPr txBox="1"/>
          <p:nvPr/>
        </p:nvSpPr>
        <p:spPr>
          <a:xfrm>
            <a:off x="6282399" y="2314278"/>
            <a:ext cx="4118796" cy="203132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After the data is successfully downloaded from the smart device below screen will appear.</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Users can SCAN NEW COOLER or enter manually Cooler SN or Technical ID as shown in the below image.</a:t>
            </a:r>
          </a:p>
        </p:txBody>
      </p:sp>
      <p:pic>
        <p:nvPicPr>
          <p:cNvPr id="4" name="Picture 3" descr="A picture containing timeline&#10;&#10;Description automatically generated">
            <a:extLst>
              <a:ext uri="{FF2B5EF4-FFF2-40B4-BE49-F238E27FC236}">
                <a16:creationId xmlns:a16="http://schemas.microsoft.com/office/drawing/2014/main" id="{4C122EF6-940B-E2B7-55A0-A037A2CF8E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671" y="588658"/>
            <a:ext cx="2409190" cy="5068487"/>
          </a:xfrm>
          <a:prstGeom prst="rect">
            <a:avLst/>
          </a:prstGeom>
          <a:ln w="19050">
            <a:solidFill>
              <a:schemeClr val="tx1"/>
            </a:solidFill>
          </a:ln>
        </p:spPr>
      </p:pic>
    </p:spTree>
    <p:extLst>
      <p:ext uri="{BB962C8B-B14F-4D97-AF65-F5344CB8AC3E}">
        <p14:creationId xmlns:p14="http://schemas.microsoft.com/office/powerpoint/2010/main" val="461094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11E82734-4176-5267-27B6-582A8162D8AD}"/>
              </a:ext>
            </a:extLst>
          </p:cNvPr>
          <p:cNvSpPr txBox="1"/>
          <p:nvPr/>
        </p:nvSpPr>
        <p:spPr>
          <a:xfrm>
            <a:off x="5950634" y="2967335"/>
            <a:ext cx="4679852" cy="923330"/>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If the Cooler SN or Technical ID is invalid, then the application will give an error message which is visible in the image below. </a:t>
            </a:r>
          </a:p>
        </p:txBody>
      </p:sp>
      <p:pic>
        <p:nvPicPr>
          <p:cNvPr id="4" name="Picture 3" descr="Graphical user interface, application&#10;&#10;Description automatically generated">
            <a:extLst>
              <a:ext uri="{FF2B5EF4-FFF2-40B4-BE49-F238E27FC236}">
                <a16:creationId xmlns:a16="http://schemas.microsoft.com/office/drawing/2014/main" id="{CD9C0916-4D5E-F3A0-D8EF-856D281BB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1514" y="555734"/>
            <a:ext cx="2422280" cy="5098175"/>
          </a:xfrm>
          <a:prstGeom prst="rect">
            <a:avLst/>
          </a:prstGeom>
          <a:ln w="19050">
            <a:solidFill>
              <a:schemeClr val="tx1"/>
            </a:solidFill>
          </a:ln>
        </p:spPr>
      </p:pic>
    </p:spTree>
    <p:extLst>
      <p:ext uri="{BB962C8B-B14F-4D97-AF65-F5344CB8AC3E}">
        <p14:creationId xmlns:p14="http://schemas.microsoft.com/office/powerpoint/2010/main" val="149039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7BE088D2-A9EE-9B31-6AC5-30073FA4802A}"/>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LOGS &gt; DATA DOWNLOAD LOGS</a:t>
            </a:r>
            <a:endParaRPr lang="en-MY" sz="1800" b="1" dirty="0">
              <a:solidFill>
                <a:srgbClr val="FFC000"/>
              </a:solidFill>
            </a:endParaRPr>
          </a:p>
        </p:txBody>
      </p:sp>
      <p:sp>
        <p:nvSpPr>
          <p:cNvPr id="4" name="TextBox 3">
            <a:extLst>
              <a:ext uri="{FF2B5EF4-FFF2-40B4-BE49-F238E27FC236}">
                <a16:creationId xmlns:a16="http://schemas.microsoft.com/office/drawing/2014/main" id="{AEBEA705-3711-CC24-22C0-CEA514BFA9D2}"/>
              </a:ext>
            </a:extLst>
          </p:cNvPr>
          <p:cNvSpPr txBox="1"/>
          <p:nvPr/>
        </p:nvSpPr>
        <p:spPr>
          <a:xfrm>
            <a:off x="9000367" y="2431828"/>
            <a:ext cx="2784670" cy="187743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800" dirty="0"/>
              <a:t>DOWNLOAD LOGS </a:t>
            </a:r>
          </a:p>
          <a:p>
            <a:pPr>
              <a:lnSpc>
                <a:spcPct val="100000"/>
              </a:lnSpc>
            </a:pPr>
            <a:endParaRPr lang="en-US" sz="1800" dirty="0"/>
          </a:p>
          <a:p>
            <a:pPr algn="just">
              <a:lnSpc>
                <a:spcPct val="100000"/>
              </a:lnSpc>
            </a:pPr>
            <a:r>
              <a:rPr lang="en-US" sz="1600" b="0" dirty="0"/>
              <a:t>To all the data that is downloaded, tap on the hamburger menu in the upper right corner and then tap on DATA DOWNLOAD LOGS.</a:t>
            </a:r>
          </a:p>
        </p:txBody>
      </p:sp>
      <p:pic>
        <p:nvPicPr>
          <p:cNvPr id="5" name="Picture 4">
            <a:extLst>
              <a:ext uri="{FF2B5EF4-FFF2-40B4-BE49-F238E27FC236}">
                <a16:creationId xmlns:a16="http://schemas.microsoft.com/office/drawing/2014/main" id="{5D63CB9A-18D5-BF05-E797-D83A830C8DB9}"/>
              </a:ext>
            </a:extLst>
          </p:cNvPr>
          <p:cNvPicPr>
            <a:picLocks noChangeAspect="1"/>
          </p:cNvPicPr>
          <p:nvPr/>
        </p:nvPicPr>
        <p:blipFill>
          <a:blip r:embed="rId4"/>
          <a:stretch>
            <a:fillRect/>
          </a:stretch>
        </p:blipFill>
        <p:spPr>
          <a:xfrm>
            <a:off x="406963" y="867120"/>
            <a:ext cx="2419350" cy="5133975"/>
          </a:xfrm>
          <a:prstGeom prst="rect">
            <a:avLst/>
          </a:prstGeom>
          <a:ln w="19050">
            <a:solidFill>
              <a:schemeClr val="tx1"/>
            </a:solidFill>
          </a:ln>
        </p:spPr>
      </p:pic>
      <p:pic>
        <p:nvPicPr>
          <p:cNvPr id="6" name="Picture 5">
            <a:extLst>
              <a:ext uri="{FF2B5EF4-FFF2-40B4-BE49-F238E27FC236}">
                <a16:creationId xmlns:a16="http://schemas.microsoft.com/office/drawing/2014/main" id="{8B2693AE-F5F0-682C-230F-316FEE306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425" y="856904"/>
            <a:ext cx="2434347" cy="5133976"/>
          </a:xfrm>
          <a:prstGeom prst="rect">
            <a:avLst/>
          </a:prstGeom>
          <a:ln w="19050">
            <a:solidFill>
              <a:schemeClr val="tx1"/>
            </a:solidFill>
          </a:ln>
        </p:spPr>
      </p:pic>
      <p:pic>
        <p:nvPicPr>
          <p:cNvPr id="7" name="Picture 6">
            <a:extLst>
              <a:ext uri="{FF2B5EF4-FFF2-40B4-BE49-F238E27FC236}">
                <a16:creationId xmlns:a16="http://schemas.microsoft.com/office/drawing/2014/main" id="{F87E4285-79B8-81A2-4EE5-8769955CAB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867119"/>
            <a:ext cx="2465255" cy="5123761"/>
          </a:xfrm>
          <a:prstGeom prst="rect">
            <a:avLst/>
          </a:prstGeom>
          <a:ln w="19050">
            <a:solidFill>
              <a:schemeClr val="tx1"/>
            </a:solidFill>
          </a:ln>
        </p:spPr>
      </p:pic>
    </p:spTree>
    <p:extLst>
      <p:ext uri="{BB962C8B-B14F-4D97-AF65-F5344CB8AC3E}">
        <p14:creationId xmlns:p14="http://schemas.microsoft.com/office/powerpoint/2010/main" val="1261742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3A398867-6434-A21D-8176-E7C4B6D55AAD}"/>
              </a:ext>
            </a:extLst>
          </p:cNvPr>
          <p:cNvSpPr txBox="1"/>
          <p:nvPr/>
        </p:nvSpPr>
        <p:spPr>
          <a:xfrm>
            <a:off x="6788451" y="2186375"/>
            <a:ext cx="4667372" cy="255454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REMOVE ASSOCIATION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the Data Upload process is completed below screen will appear, where the association can be removed, to do so click on the REMOVE ASSOCIATION OF SCANNED COOLER button.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Click on REMOVE ASSOCIATION to remove the device association from the cooler as shown in the image below.</a:t>
            </a:r>
          </a:p>
        </p:txBody>
      </p:sp>
      <p:sp>
        <p:nvSpPr>
          <p:cNvPr id="4" name="Title 1">
            <a:extLst>
              <a:ext uri="{FF2B5EF4-FFF2-40B4-BE49-F238E27FC236}">
                <a16:creationId xmlns:a16="http://schemas.microsoft.com/office/drawing/2014/main" id="{D0AB94C8-F00B-87EB-BE11-8E41B7ABF353}"/>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REMOVE ASSOCIATION</a:t>
            </a:r>
            <a:endParaRPr lang="en-MY" sz="1800" b="1" dirty="0">
              <a:solidFill>
                <a:srgbClr val="FFC000"/>
              </a:solidFill>
            </a:endParaRPr>
          </a:p>
        </p:txBody>
      </p:sp>
      <p:pic>
        <p:nvPicPr>
          <p:cNvPr id="5" name="Picture 4">
            <a:extLst>
              <a:ext uri="{FF2B5EF4-FFF2-40B4-BE49-F238E27FC236}">
                <a16:creationId xmlns:a16="http://schemas.microsoft.com/office/drawing/2014/main" id="{EC567717-5E94-8DE1-0937-ABA518CE67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177" y="844273"/>
            <a:ext cx="2483753" cy="5215881"/>
          </a:xfrm>
          <a:prstGeom prst="rect">
            <a:avLst/>
          </a:prstGeom>
          <a:ln w="19050">
            <a:solidFill>
              <a:schemeClr val="tx1"/>
            </a:solidFill>
          </a:ln>
        </p:spPr>
      </p:pic>
      <p:pic>
        <p:nvPicPr>
          <p:cNvPr id="6" name="Picture 5">
            <a:extLst>
              <a:ext uri="{FF2B5EF4-FFF2-40B4-BE49-F238E27FC236}">
                <a16:creationId xmlns:a16="http://schemas.microsoft.com/office/drawing/2014/main" id="{FD7C9DEE-D3A1-DB81-EF18-015CB2CA5291}"/>
              </a:ext>
            </a:extLst>
          </p:cNvPr>
          <p:cNvPicPr>
            <a:picLocks noChangeAspect="1"/>
          </p:cNvPicPr>
          <p:nvPr/>
        </p:nvPicPr>
        <p:blipFill>
          <a:blip r:embed="rId5"/>
          <a:stretch>
            <a:fillRect/>
          </a:stretch>
        </p:blipFill>
        <p:spPr>
          <a:xfrm>
            <a:off x="3751653" y="844273"/>
            <a:ext cx="2505075" cy="5238750"/>
          </a:xfrm>
          <a:prstGeom prst="rect">
            <a:avLst/>
          </a:prstGeom>
          <a:ln w="19050">
            <a:solidFill>
              <a:schemeClr val="tx1"/>
            </a:solidFill>
          </a:ln>
        </p:spPr>
      </p:pic>
    </p:spTree>
    <p:extLst>
      <p:ext uri="{BB962C8B-B14F-4D97-AF65-F5344CB8AC3E}">
        <p14:creationId xmlns:p14="http://schemas.microsoft.com/office/powerpoint/2010/main" val="358631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EBE49CD7-95D1-9038-D320-318AEB07BA66}"/>
              </a:ext>
            </a:extLst>
          </p:cNvPr>
          <p:cNvSpPr txBox="1"/>
          <p:nvPr/>
        </p:nvSpPr>
        <p:spPr>
          <a:xfrm>
            <a:off x="7071091" y="2065142"/>
            <a:ext cx="4364708" cy="206210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A pop-up message will appear prompting you to remove the association. Click the REMOVE button to remove the association of the device or CANCEL not to remove the association.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removing the association successfully, a pop-up window will prompt you to confirm, click on the OK button.</a:t>
            </a:r>
          </a:p>
        </p:txBody>
      </p:sp>
      <p:pic>
        <p:nvPicPr>
          <p:cNvPr id="4" name="Picture 3">
            <a:extLst>
              <a:ext uri="{FF2B5EF4-FFF2-40B4-BE49-F238E27FC236}">
                <a16:creationId xmlns:a16="http://schemas.microsoft.com/office/drawing/2014/main" id="{5945ED89-CCF3-2082-4908-E3C0A267A714}"/>
              </a:ext>
            </a:extLst>
          </p:cNvPr>
          <p:cNvPicPr>
            <a:picLocks noChangeAspect="1"/>
          </p:cNvPicPr>
          <p:nvPr/>
        </p:nvPicPr>
        <p:blipFill>
          <a:blip r:embed="rId4"/>
          <a:stretch>
            <a:fillRect/>
          </a:stretch>
        </p:blipFill>
        <p:spPr>
          <a:xfrm>
            <a:off x="756201" y="567307"/>
            <a:ext cx="2419350" cy="5057775"/>
          </a:xfrm>
          <a:prstGeom prst="rect">
            <a:avLst/>
          </a:prstGeom>
          <a:ln w="19050">
            <a:solidFill>
              <a:schemeClr val="tx1"/>
            </a:solidFill>
          </a:ln>
        </p:spPr>
      </p:pic>
      <p:pic>
        <p:nvPicPr>
          <p:cNvPr id="5" name="Picture 4">
            <a:extLst>
              <a:ext uri="{FF2B5EF4-FFF2-40B4-BE49-F238E27FC236}">
                <a16:creationId xmlns:a16="http://schemas.microsoft.com/office/drawing/2014/main" id="{90EC6296-9AB4-6C60-70AB-688CF9E6E8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1752" y="567307"/>
            <a:ext cx="2383138" cy="5057775"/>
          </a:xfrm>
          <a:prstGeom prst="rect">
            <a:avLst/>
          </a:prstGeom>
          <a:ln w="19050">
            <a:solidFill>
              <a:schemeClr val="tx1"/>
            </a:solidFill>
          </a:ln>
        </p:spPr>
      </p:pic>
    </p:spTree>
    <p:extLst>
      <p:ext uri="{BB962C8B-B14F-4D97-AF65-F5344CB8AC3E}">
        <p14:creationId xmlns:p14="http://schemas.microsoft.com/office/powerpoint/2010/main" val="85997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DE22CFF4-15CC-DEAB-0D0D-18FB42592437}"/>
              </a:ext>
            </a:extLst>
          </p:cNvPr>
          <p:cNvSpPr txBox="1"/>
          <p:nvPr/>
        </p:nvSpPr>
        <p:spPr>
          <a:xfrm>
            <a:off x="5273334" y="1980698"/>
            <a:ext cx="5586924" cy="2862322"/>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If the device is not found within the next 60 seconds, the user will be prompted to Retry the scan for the device or to remove the association. This might happen when a device has a low or no battery charge or some other issue. Clicking on RETRY will again scan for the device.</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Choosing to Remove the association will bring you back to the First Point of the current section and removal of the association will be possible.</a:t>
            </a:r>
          </a:p>
        </p:txBody>
      </p:sp>
      <p:pic>
        <p:nvPicPr>
          <p:cNvPr id="4" name="Picture 3">
            <a:extLst>
              <a:ext uri="{FF2B5EF4-FFF2-40B4-BE49-F238E27FC236}">
                <a16:creationId xmlns:a16="http://schemas.microsoft.com/office/drawing/2014/main" id="{B9AF51A5-CA9D-AF15-AA09-2AF7C91FF216}"/>
              </a:ext>
            </a:extLst>
          </p:cNvPr>
          <p:cNvPicPr>
            <a:picLocks noChangeAspect="1"/>
          </p:cNvPicPr>
          <p:nvPr/>
        </p:nvPicPr>
        <p:blipFill>
          <a:blip r:embed="rId4"/>
          <a:stretch>
            <a:fillRect/>
          </a:stretch>
        </p:blipFill>
        <p:spPr>
          <a:xfrm>
            <a:off x="1331742" y="519406"/>
            <a:ext cx="2609850" cy="5172075"/>
          </a:xfrm>
          <a:prstGeom prst="rect">
            <a:avLst/>
          </a:prstGeom>
          <a:ln w="19050">
            <a:solidFill>
              <a:schemeClr val="tx1"/>
            </a:solidFill>
          </a:ln>
        </p:spPr>
      </p:pic>
    </p:spTree>
    <p:extLst>
      <p:ext uri="{BB962C8B-B14F-4D97-AF65-F5344CB8AC3E}">
        <p14:creationId xmlns:p14="http://schemas.microsoft.com/office/powerpoint/2010/main" val="2756567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BA5B6CDB-C7DA-9B8C-93CE-72D10F678B96}"/>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LOGS &gt; </a:t>
            </a:r>
            <a:r>
              <a:rPr lang="en-MY" sz="1800" b="1" dirty="0">
                <a:solidFill>
                  <a:srgbClr val="FFC000"/>
                </a:solidFill>
              </a:rPr>
              <a:t>REMOVE ASSOCIATION LOGS</a:t>
            </a:r>
          </a:p>
        </p:txBody>
      </p:sp>
      <p:sp>
        <p:nvSpPr>
          <p:cNvPr id="4" name="TextBox 3">
            <a:extLst>
              <a:ext uri="{FF2B5EF4-FFF2-40B4-BE49-F238E27FC236}">
                <a16:creationId xmlns:a16="http://schemas.microsoft.com/office/drawing/2014/main" id="{68D581F6-446D-94FE-6305-2634CDA55283}"/>
              </a:ext>
            </a:extLst>
          </p:cNvPr>
          <p:cNvSpPr txBox="1"/>
          <p:nvPr/>
        </p:nvSpPr>
        <p:spPr>
          <a:xfrm>
            <a:off x="9163055" y="2244060"/>
            <a:ext cx="2585812" cy="2369880"/>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REMOVE ASSOCIATION LOGS </a:t>
            </a:r>
          </a:p>
          <a:p>
            <a:pPr algn="just">
              <a:lnSpc>
                <a:spcPct val="100000"/>
              </a:lnSpc>
            </a:pPr>
            <a:endParaRPr lang="en-US" sz="2000" b="0" dirty="0"/>
          </a:p>
          <a:p>
            <a:pPr algn="just">
              <a:lnSpc>
                <a:spcPct val="100000"/>
              </a:lnSpc>
            </a:pPr>
            <a:r>
              <a:rPr lang="en-US" sz="1600" b="0" dirty="0"/>
              <a:t>To check the removed association, tap on the hamburger menu in the upper right corner and then tap on REMOVE ASSOCIATION LOGS.</a:t>
            </a:r>
          </a:p>
        </p:txBody>
      </p:sp>
      <p:pic>
        <p:nvPicPr>
          <p:cNvPr id="5" name="Picture 4">
            <a:extLst>
              <a:ext uri="{FF2B5EF4-FFF2-40B4-BE49-F238E27FC236}">
                <a16:creationId xmlns:a16="http://schemas.microsoft.com/office/drawing/2014/main" id="{2E0EA039-C19F-D2E7-1E15-2F1765CD7DBD}"/>
              </a:ext>
            </a:extLst>
          </p:cNvPr>
          <p:cNvPicPr>
            <a:picLocks noChangeAspect="1"/>
          </p:cNvPicPr>
          <p:nvPr/>
        </p:nvPicPr>
        <p:blipFill>
          <a:blip r:embed="rId4"/>
          <a:stretch>
            <a:fillRect/>
          </a:stretch>
        </p:blipFill>
        <p:spPr>
          <a:xfrm>
            <a:off x="443133" y="844273"/>
            <a:ext cx="2382267" cy="5040000"/>
          </a:xfrm>
          <a:prstGeom prst="rect">
            <a:avLst/>
          </a:prstGeom>
          <a:ln w="19050">
            <a:solidFill>
              <a:schemeClr val="tx1"/>
            </a:solidFill>
          </a:ln>
        </p:spPr>
      </p:pic>
      <p:pic>
        <p:nvPicPr>
          <p:cNvPr id="6" name="Picture 5">
            <a:extLst>
              <a:ext uri="{FF2B5EF4-FFF2-40B4-BE49-F238E27FC236}">
                <a16:creationId xmlns:a16="http://schemas.microsoft.com/office/drawing/2014/main" id="{F90F9C0C-13B5-708B-C0F3-EDC821B3E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6334" y="844272"/>
            <a:ext cx="2410213" cy="5040001"/>
          </a:xfrm>
          <a:prstGeom prst="rect">
            <a:avLst/>
          </a:prstGeom>
          <a:ln w="19050">
            <a:solidFill>
              <a:schemeClr val="tx1"/>
            </a:solidFill>
          </a:ln>
        </p:spPr>
      </p:pic>
      <p:pic>
        <p:nvPicPr>
          <p:cNvPr id="7" name="Picture 6">
            <a:extLst>
              <a:ext uri="{FF2B5EF4-FFF2-40B4-BE49-F238E27FC236}">
                <a16:creationId xmlns:a16="http://schemas.microsoft.com/office/drawing/2014/main" id="{33427D74-9EBF-6499-CA31-62D80BA5F9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7481" y="844273"/>
            <a:ext cx="2394640" cy="5040001"/>
          </a:xfrm>
          <a:prstGeom prst="rect">
            <a:avLst/>
          </a:prstGeom>
          <a:ln w="19050">
            <a:solidFill>
              <a:schemeClr val="tx1"/>
            </a:solidFill>
          </a:ln>
        </p:spPr>
      </p:pic>
    </p:spTree>
    <p:extLst>
      <p:ext uri="{BB962C8B-B14F-4D97-AF65-F5344CB8AC3E}">
        <p14:creationId xmlns:p14="http://schemas.microsoft.com/office/powerpoint/2010/main" val="4035530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D62419CE-3A2B-6B30-D476-53F156945180}"/>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LOGS &gt; </a:t>
            </a:r>
            <a:r>
              <a:rPr lang="en-MY" sz="1800" b="1" dirty="0">
                <a:solidFill>
                  <a:srgbClr val="FFC000"/>
                </a:solidFill>
              </a:rPr>
              <a:t>UPLOAD DATA</a:t>
            </a:r>
          </a:p>
        </p:txBody>
      </p:sp>
      <p:sp>
        <p:nvSpPr>
          <p:cNvPr id="4" name="TextBox 3">
            <a:extLst>
              <a:ext uri="{FF2B5EF4-FFF2-40B4-BE49-F238E27FC236}">
                <a16:creationId xmlns:a16="http://schemas.microsoft.com/office/drawing/2014/main" id="{8D4D4DD5-28B9-01F7-77C9-E6B9242C176C}"/>
              </a:ext>
            </a:extLst>
          </p:cNvPr>
          <p:cNvSpPr txBox="1"/>
          <p:nvPr/>
        </p:nvSpPr>
        <p:spPr>
          <a:xfrm>
            <a:off x="7751065" y="1628507"/>
            <a:ext cx="3715628" cy="360098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UPLOAD DATA</a:t>
            </a:r>
          </a:p>
          <a:p>
            <a:pPr algn="just">
              <a:lnSpc>
                <a:spcPct val="100000"/>
              </a:lnSpc>
            </a:pPr>
            <a:endParaRPr lang="en-US" sz="2000" b="0" dirty="0"/>
          </a:p>
          <a:p>
            <a:pPr marL="285750" indent="-285750" algn="just">
              <a:lnSpc>
                <a:spcPct val="100000"/>
              </a:lnSpc>
              <a:buFont typeface="Wingdings" panose="05000000000000000000" pitchFamily="2" charset="2"/>
              <a:buChar char="§"/>
            </a:pPr>
            <a:r>
              <a:rPr lang="en-US" sz="1600" b="0" dirty="0"/>
              <a:t>If any network error or loss of the internet connection occurs during download, the data will be stored in the application.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getting a proper internet connection click on the UPLOAD DATA button to upload the data stored in the application.</a:t>
            </a:r>
          </a:p>
          <a:p>
            <a:pPr algn="just">
              <a:lnSpc>
                <a:spcPct val="100000"/>
              </a:lnSpc>
            </a:pPr>
            <a:endParaRPr lang="en-US" sz="1600" b="0" dirty="0"/>
          </a:p>
          <a:p>
            <a:pPr algn="just">
              <a:lnSpc>
                <a:spcPct val="100000"/>
              </a:lnSpc>
            </a:pPr>
            <a:r>
              <a:rPr lang="en-US" sz="1600" b="0" dirty="0">
                <a:solidFill>
                  <a:srgbClr val="FFC000"/>
                </a:solidFill>
              </a:rPr>
              <a:t>Note: Do not close the application while data is uploaded.</a:t>
            </a:r>
          </a:p>
        </p:txBody>
      </p:sp>
      <p:pic>
        <p:nvPicPr>
          <p:cNvPr id="5" name="Picture 4">
            <a:extLst>
              <a:ext uri="{FF2B5EF4-FFF2-40B4-BE49-F238E27FC236}">
                <a16:creationId xmlns:a16="http://schemas.microsoft.com/office/drawing/2014/main" id="{B71744DA-CC8E-5EB5-1A1E-E5E5E0873621}"/>
              </a:ext>
            </a:extLst>
          </p:cNvPr>
          <p:cNvPicPr>
            <a:picLocks noChangeAspect="1"/>
          </p:cNvPicPr>
          <p:nvPr/>
        </p:nvPicPr>
        <p:blipFill>
          <a:blip r:embed="rId4"/>
          <a:stretch>
            <a:fillRect/>
          </a:stretch>
        </p:blipFill>
        <p:spPr>
          <a:xfrm>
            <a:off x="725307" y="842661"/>
            <a:ext cx="2394894" cy="5040000"/>
          </a:xfrm>
          <a:prstGeom prst="rect">
            <a:avLst/>
          </a:prstGeom>
          <a:ln w="19050">
            <a:solidFill>
              <a:schemeClr val="tx1"/>
            </a:solidFill>
          </a:ln>
        </p:spPr>
      </p:pic>
      <p:pic>
        <p:nvPicPr>
          <p:cNvPr id="6" name="Picture 5">
            <a:extLst>
              <a:ext uri="{FF2B5EF4-FFF2-40B4-BE49-F238E27FC236}">
                <a16:creationId xmlns:a16="http://schemas.microsoft.com/office/drawing/2014/main" id="{E2AD1EAA-E1C6-3B9B-CCBD-7429AC2B3B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8186" y="842661"/>
            <a:ext cx="2394894" cy="5041612"/>
          </a:xfrm>
          <a:prstGeom prst="rect">
            <a:avLst/>
          </a:prstGeom>
          <a:ln w="19050">
            <a:solidFill>
              <a:schemeClr val="tx1"/>
            </a:solidFill>
          </a:ln>
        </p:spPr>
      </p:pic>
    </p:spTree>
    <p:extLst>
      <p:ext uri="{BB962C8B-B14F-4D97-AF65-F5344CB8AC3E}">
        <p14:creationId xmlns:p14="http://schemas.microsoft.com/office/powerpoint/2010/main" val="4201176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88EF33CD-226F-F588-2479-2C48527F7B16}"/>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LOGS &gt; </a:t>
            </a:r>
            <a:r>
              <a:rPr lang="en-MY" sz="1800" b="1" dirty="0">
                <a:solidFill>
                  <a:srgbClr val="FFC000"/>
                </a:solidFill>
              </a:rPr>
              <a:t>UPLOAD DATA</a:t>
            </a:r>
          </a:p>
        </p:txBody>
      </p:sp>
      <p:sp>
        <p:nvSpPr>
          <p:cNvPr id="4" name="TextBox 3">
            <a:extLst>
              <a:ext uri="{FF2B5EF4-FFF2-40B4-BE49-F238E27FC236}">
                <a16:creationId xmlns:a16="http://schemas.microsoft.com/office/drawing/2014/main" id="{C857A634-2128-075A-4A6F-7C7ED35B42E7}"/>
              </a:ext>
            </a:extLst>
          </p:cNvPr>
          <p:cNvSpPr txBox="1"/>
          <p:nvPr/>
        </p:nvSpPr>
        <p:spPr>
          <a:xfrm>
            <a:off x="7635882" y="1626895"/>
            <a:ext cx="3607420" cy="360098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UPLOAD DATA</a:t>
            </a:r>
          </a:p>
          <a:p>
            <a:pPr algn="just">
              <a:lnSpc>
                <a:spcPct val="100000"/>
              </a:lnSpc>
            </a:pPr>
            <a:endParaRPr lang="en-US" sz="2000" b="0" dirty="0"/>
          </a:p>
          <a:p>
            <a:pPr marL="285750" indent="-285750" algn="just">
              <a:lnSpc>
                <a:spcPct val="100000"/>
              </a:lnSpc>
              <a:buFont typeface="Wingdings" panose="05000000000000000000" pitchFamily="2" charset="2"/>
              <a:buChar char="§"/>
            </a:pPr>
            <a:r>
              <a:rPr lang="en-US" sz="1600" b="0" dirty="0"/>
              <a:t>If any network error or loss of the internet connection occurs during download, the data will be stored in the application.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getting a proper internet connection click on the UPLOAD DATA button to upload the data stored in the application.</a:t>
            </a:r>
          </a:p>
          <a:p>
            <a:pPr algn="just">
              <a:lnSpc>
                <a:spcPct val="100000"/>
              </a:lnSpc>
            </a:pPr>
            <a:endParaRPr lang="en-US" sz="1600" b="0" dirty="0"/>
          </a:p>
          <a:p>
            <a:pPr algn="just">
              <a:lnSpc>
                <a:spcPct val="100000"/>
              </a:lnSpc>
            </a:pPr>
            <a:r>
              <a:rPr lang="en-US" sz="1600" b="0" dirty="0">
                <a:solidFill>
                  <a:srgbClr val="FFC000"/>
                </a:solidFill>
              </a:rPr>
              <a:t>Note: Do not close the application while data is uploaded.</a:t>
            </a:r>
          </a:p>
        </p:txBody>
      </p:sp>
      <p:pic>
        <p:nvPicPr>
          <p:cNvPr id="5" name="Picture 4">
            <a:extLst>
              <a:ext uri="{FF2B5EF4-FFF2-40B4-BE49-F238E27FC236}">
                <a16:creationId xmlns:a16="http://schemas.microsoft.com/office/drawing/2014/main" id="{938FF95A-5156-3D41-480F-80A052446E40}"/>
              </a:ext>
            </a:extLst>
          </p:cNvPr>
          <p:cNvPicPr>
            <a:picLocks noChangeAspect="1"/>
          </p:cNvPicPr>
          <p:nvPr/>
        </p:nvPicPr>
        <p:blipFill>
          <a:blip r:embed="rId4"/>
          <a:stretch>
            <a:fillRect/>
          </a:stretch>
        </p:blipFill>
        <p:spPr>
          <a:xfrm>
            <a:off x="928680" y="907388"/>
            <a:ext cx="2394894" cy="5040000"/>
          </a:xfrm>
          <a:prstGeom prst="rect">
            <a:avLst/>
          </a:prstGeom>
          <a:ln w="19050">
            <a:solidFill>
              <a:schemeClr val="tx1"/>
            </a:solidFill>
          </a:ln>
        </p:spPr>
      </p:pic>
      <p:pic>
        <p:nvPicPr>
          <p:cNvPr id="6" name="Picture 5">
            <a:extLst>
              <a:ext uri="{FF2B5EF4-FFF2-40B4-BE49-F238E27FC236}">
                <a16:creationId xmlns:a16="http://schemas.microsoft.com/office/drawing/2014/main" id="{E958458A-0F9B-D41D-A053-BBBAA7C39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2290" y="907388"/>
            <a:ext cx="2394894" cy="5041612"/>
          </a:xfrm>
          <a:prstGeom prst="rect">
            <a:avLst/>
          </a:prstGeom>
          <a:ln w="19050">
            <a:solidFill>
              <a:schemeClr val="tx1"/>
            </a:solidFill>
          </a:ln>
        </p:spPr>
      </p:pic>
    </p:spTree>
    <p:extLst>
      <p:ext uri="{BB962C8B-B14F-4D97-AF65-F5344CB8AC3E}">
        <p14:creationId xmlns:p14="http://schemas.microsoft.com/office/powerpoint/2010/main" val="2946369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5" name="Title 1">
            <a:extLst>
              <a:ext uri="{FF2B5EF4-FFF2-40B4-BE49-F238E27FC236}">
                <a16:creationId xmlns:a16="http://schemas.microsoft.com/office/drawing/2014/main" id="{667ABE46-5DB1-4BD2-6F09-E0470A317276}"/>
              </a:ext>
            </a:extLst>
          </p:cNvPr>
          <p:cNvSpPr>
            <a:spLocks noGrp="1"/>
          </p:cNvSpPr>
          <p:nvPr>
            <p:ph type="title"/>
          </p:nvPr>
        </p:nvSpPr>
        <p:spPr>
          <a:xfrm>
            <a:off x="231937" y="193511"/>
            <a:ext cx="10515600" cy="465538"/>
          </a:xfrm>
        </p:spPr>
        <p:txBody>
          <a:bodyPr>
            <a:normAutofit fontScale="90000"/>
          </a:bodyPr>
          <a:lstStyle/>
          <a:p>
            <a:r>
              <a:rPr lang="en-US" sz="3600" b="1" dirty="0">
                <a:solidFill>
                  <a:srgbClr val="FFC000"/>
                </a:solidFill>
              </a:rPr>
              <a:t>MINIMUM REQUIREMENTS FOR THE PHONES</a:t>
            </a:r>
          </a:p>
        </p:txBody>
      </p:sp>
      <p:graphicFrame>
        <p:nvGraphicFramePr>
          <p:cNvPr id="6" name="Table 5">
            <a:extLst>
              <a:ext uri="{FF2B5EF4-FFF2-40B4-BE49-F238E27FC236}">
                <a16:creationId xmlns:a16="http://schemas.microsoft.com/office/drawing/2014/main" id="{4AC916B0-9634-3F8A-5B0C-66B3584018EC}"/>
              </a:ext>
            </a:extLst>
          </p:cNvPr>
          <p:cNvGraphicFramePr>
            <a:graphicFrameLocks noGrp="1"/>
          </p:cNvGraphicFramePr>
          <p:nvPr>
            <p:extLst>
              <p:ext uri="{D42A27DB-BD31-4B8C-83A1-F6EECF244321}">
                <p14:modId xmlns:p14="http://schemas.microsoft.com/office/powerpoint/2010/main" val="3635345024"/>
              </p:ext>
            </p:extLst>
          </p:nvPr>
        </p:nvGraphicFramePr>
        <p:xfrm>
          <a:off x="319217" y="957649"/>
          <a:ext cx="11160210" cy="4767903"/>
        </p:xfrm>
        <a:graphic>
          <a:graphicData uri="http://schemas.openxmlformats.org/drawingml/2006/table">
            <a:tbl>
              <a:tblPr firstRow="1" firstCol="1" lastRow="1" lastCol="1" bandRow="1" bandCol="1">
                <a:tableStyleId>{3B4B98B0-60AC-42C2-AFA5-B58CD77FA1E5}</a:tableStyleId>
              </a:tblPr>
              <a:tblGrid>
                <a:gridCol w="3546715">
                  <a:extLst>
                    <a:ext uri="{9D8B030D-6E8A-4147-A177-3AD203B41FA5}">
                      <a16:colId xmlns:a16="http://schemas.microsoft.com/office/drawing/2014/main" val="1308229348"/>
                    </a:ext>
                  </a:extLst>
                </a:gridCol>
                <a:gridCol w="7613495">
                  <a:extLst>
                    <a:ext uri="{9D8B030D-6E8A-4147-A177-3AD203B41FA5}">
                      <a16:colId xmlns:a16="http://schemas.microsoft.com/office/drawing/2014/main" val="4256236823"/>
                    </a:ext>
                  </a:extLst>
                </a:gridCol>
              </a:tblGrid>
              <a:tr h="681129">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Component</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Minimum Required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1431341721"/>
                  </a:ext>
                </a:extLst>
              </a:tr>
              <a:tr h="681129">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Bluetooth</a:t>
                      </a: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BLE 4.2 and above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3564535530"/>
                  </a:ext>
                </a:extLst>
              </a:tr>
              <a:tr h="681129">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Camera</a:t>
                      </a: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At least 5.0 MP with Autofocus</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1158621535"/>
                  </a:ext>
                </a:extLst>
              </a:tr>
              <a:tr h="681129">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Free Storage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4 GB and more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4155243130"/>
                  </a:ext>
                </a:extLst>
              </a:tr>
              <a:tr h="681129">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Operating memory (RAM)</a:t>
                      </a: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4 GB and more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814260051"/>
                  </a:ext>
                </a:extLst>
              </a:tr>
              <a:tr h="681129">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Operating system</a:t>
                      </a: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Android 8.0</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4167282956"/>
                  </a:ext>
                </a:extLst>
              </a:tr>
              <a:tr h="681129">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Processor (CPU)</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A quad-core processor or faster</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1636590993"/>
                  </a:ext>
                </a:extLst>
              </a:tr>
            </a:tbl>
          </a:graphicData>
        </a:graphic>
      </p:graphicFrame>
    </p:spTree>
    <p:extLst>
      <p:ext uri="{BB962C8B-B14F-4D97-AF65-F5344CB8AC3E}">
        <p14:creationId xmlns:p14="http://schemas.microsoft.com/office/powerpoint/2010/main" val="3637245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249DA7A2-E462-8C1D-01E3-9BF02377B491}"/>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CHANGE CONTROLLER SETTINGS- </a:t>
            </a:r>
            <a:r>
              <a:rPr lang="en-MY" sz="1800" b="1" dirty="0">
                <a:solidFill>
                  <a:srgbClr val="FFC000"/>
                </a:solidFill>
              </a:rPr>
              <a:t>CHANGE CONTROLLER SETTINGS</a:t>
            </a:r>
          </a:p>
        </p:txBody>
      </p:sp>
      <p:sp>
        <p:nvSpPr>
          <p:cNvPr id="4" name="TextBox 3">
            <a:extLst>
              <a:ext uri="{FF2B5EF4-FFF2-40B4-BE49-F238E27FC236}">
                <a16:creationId xmlns:a16="http://schemas.microsoft.com/office/drawing/2014/main" id="{3D1D1E29-0926-3B0F-C66A-E29E762A5A19}"/>
              </a:ext>
            </a:extLst>
          </p:cNvPr>
          <p:cNvSpPr txBox="1"/>
          <p:nvPr/>
        </p:nvSpPr>
        <p:spPr>
          <a:xfrm>
            <a:off x="329610" y="632069"/>
            <a:ext cx="11031813" cy="5453801"/>
          </a:xfrm>
          <a:prstGeom prst="rect">
            <a:avLst/>
          </a:prstGeom>
          <a:noFill/>
        </p:spPr>
        <p:txBody>
          <a:bodyPr wrap="square">
            <a:spAutoFit/>
          </a:bodyPr>
          <a:lstStyle/>
          <a:p>
            <a:pPr marL="342900" lvl="0" indent="-342900" algn="just">
              <a:lnSpc>
                <a:spcPct val="115000"/>
              </a:lnSpc>
              <a:buClr>
                <a:srgbClr val="FFC000"/>
              </a:buClr>
              <a:buFont typeface="Wingdings" panose="05000000000000000000" pitchFamily="2" charset="2"/>
              <a:buChar char=""/>
            </a:pPr>
            <a:r>
              <a:rPr lang="en-IN" sz="1600" dirty="0">
                <a:solidFill>
                  <a:srgbClr val="002060"/>
                </a:solidFill>
                <a:effectLst/>
                <a:latin typeface="+mj-lt"/>
                <a:ea typeface="Trebuchet MS" panose="020B0603020202020204" pitchFamily="34" charset="0"/>
                <a:cs typeface="Trebuchet MS" panose="020B0603020202020204" pitchFamily="34" charset="0"/>
              </a:rPr>
              <a:t>Change specific controller parameters via the Connecte</a:t>
            </a:r>
            <a:r>
              <a:rPr lang="en-IN" sz="1600" dirty="0">
                <a:solidFill>
                  <a:srgbClr val="002060"/>
                </a:solidFill>
                <a:latin typeface="+mj-lt"/>
                <a:ea typeface="Trebuchet MS" panose="020B0603020202020204" pitchFamily="34" charset="0"/>
                <a:cs typeface="Trebuchet MS" panose="020B0603020202020204" pitchFamily="34" charset="0"/>
              </a:rPr>
              <a:t>d Cooler Service</a:t>
            </a:r>
            <a:r>
              <a:rPr lang="en-IN" sz="1600" dirty="0">
                <a:solidFill>
                  <a:srgbClr val="002060"/>
                </a:solidFill>
                <a:effectLst/>
                <a:latin typeface="+mj-lt"/>
                <a:ea typeface="Trebuchet MS" panose="020B0603020202020204" pitchFamily="34" charset="0"/>
                <a:cs typeface="Trebuchet MS" panose="020B0603020202020204" pitchFamily="34" charset="0"/>
              </a:rPr>
              <a:t> application. To change specific parameters of the </a:t>
            </a:r>
            <a:r>
              <a:rPr lang="en-IN" sz="1600" b="1" dirty="0">
                <a:solidFill>
                  <a:srgbClr val="002060"/>
                </a:solidFill>
                <a:effectLst/>
                <a:latin typeface="+mj-lt"/>
                <a:ea typeface="Trebuchet MS" panose="020B0603020202020204" pitchFamily="34" charset="0"/>
                <a:cs typeface="Trebuchet MS" panose="020B0603020202020204" pitchFamily="34" charset="0"/>
              </a:rPr>
              <a:t>FFA / JEA / FDE </a:t>
            </a:r>
            <a:r>
              <a:rPr lang="en-IN" sz="1600" dirty="0">
                <a:solidFill>
                  <a:srgbClr val="002060"/>
                </a:solidFill>
                <a:effectLst/>
                <a:latin typeface="+mj-lt"/>
                <a:ea typeface="Trebuchet MS" panose="020B0603020202020204" pitchFamily="34" charset="0"/>
                <a:cs typeface="Trebuchet MS" panose="020B0603020202020204" pitchFamily="34" charset="0"/>
              </a:rPr>
              <a:t>controller for Sollatek device types.</a:t>
            </a:r>
          </a:p>
          <a:p>
            <a:pPr lvl="0" algn="just">
              <a:lnSpc>
                <a:spcPct val="115000"/>
              </a:lnSpc>
              <a:buClr>
                <a:srgbClr val="FFC000"/>
              </a:buClr>
            </a:pPr>
            <a:endParaRPr lang="en-IN" sz="1600" dirty="0">
              <a:effectLst/>
              <a:latin typeface="+mj-lt"/>
              <a:ea typeface="Trebuchet MS" panose="020B0603020202020204" pitchFamily="34" charset="0"/>
              <a:cs typeface="Trebuchet MS" panose="020B0603020202020204" pitchFamily="34" charset="0"/>
            </a:endParaRPr>
          </a:p>
          <a:p>
            <a:pPr algn="just">
              <a:lnSpc>
                <a:spcPct val="115000"/>
              </a:lnSpc>
            </a:pPr>
            <a:r>
              <a:rPr lang="en-US" dirty="0">
                <a:solidFill>
                  <a:srgbClr val="002060"/>
                </a:solidFill>
                <a:effectLst/>
                <a:latin typeface="+mj-lt"/>
                <a:ea typeface="Calibri" panose="020F0502020204030204" pitchFamily="34" charset="0"/>
                <a:cs typeface="Trebuchet MS" panose="020B0603020202020204" pitchFamily="34" charset="0"/>
              </a:rPr>
              <a:t> </a:t>
            </a:r>
            <a:r>
              <a:rPr lang="en-IN" b="1" dirty="0">
                <a:solidFill>
                  <a:srgbClr val="FFC000"/>
                </a:solidFill>
                <a:effectLst/>
                <a:latin typeface="+mj-lt"/>
                <a:ea typeface="Trebuchet MS" panose="020B0603020202020204" pitchFamily="34" charset="0"/>
                <a:cs typeface="Trebuchet MS" panose="020B0603020202020204" pitchFamily="34" charset="0"/>
              </a:rPr>
              <a:t>List of Supported Devices to Change FFA Settings:</a:t>
            </a:r>
            <a:endParaRPr lang="en-IN"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FFM2BB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FFM-B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FFX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 / JEA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FFXy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 / JEA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GBR3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JEA 		 </a:t>
            </a:r>
            <a:r>
              <a:rPr lang="bg-BG" sz="1600" dirty="0">
                <a:solidFill>
                  <a:srgbClr val="002060"/>
                </a:solidFill>
                <a:effectLst/>
                <a:latin typeface="+mj-lt"/>
                <a:ea typeface="Trebuchet MS" panose="020B0603020202020204" pitchFamily="34" charset="0"/>
                <a:cs typeface="Calibri" panose="020F0502020204030204" pitchFamily="34" charset="0"/>
              </a:rPr>
              <a:t>–</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JEA</a:t>
            </a:r>
          </a:p>
          <a:p>
            <a:pPr marL="742950" lvl="1" indent="-285750" algn="just">
              <a:buClr>
                <a:srgbClr val="FFC000"/>
              </a:buClr>
              <a:buFont typeface="Symbol" panose="05050102010706020507" pitchFamily="18" charset="2"/>
              <a:buChar char=""/>
            </a:pPr>
            <a:r>
              <a:rPr lang="en-IN" sz="1600" b="1" dirty="0">
                <a:solidFill>
                  <a:srgbClr val="002060"/>
                </a:solidFill>
                <a:latin typeface="+mj-lt"/>
              </a:rPr>
              <a:t>Sollatek FDE	</a:t>
            </a:r>
            <a:r>
              <a:rPr lang="en-IN" sz="1600" dirty="0">
                <a:solidFill>
                  <a:srgbClr val="002060"/>
                </a:solidFill>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 </a:t>
            </a:r>
            <a:r>
              <a:rPr lang="en-US" dirty="0">
                <a:solidFill>
                  <a:srgbClr val="002060"/>
                </a:solidFill>
                <a:effectLst/>
                <a:latin typeface="+mj-lt"/>
                <a:ea typeface="Calibri" panose="020F0502020204030204" pitchFamily="34" charset="0"/>
                <a:cs typeface="Trebuchet MS" panose="020B0603020202020204" pitchFamily="34" charset="0"/>
              </a:rPr>
              <a:t> 	FDE</a:t>
            </a:r>
          </a:p>
          <a:p>
            <a:pPr marL="742950" lvl="1" indent="-285750" algn="just">
              <a:lnSpc>
                <a:spcPct val="115000"/>
              </a:lnSpc>
              <a:buClr>
                <a:srgbClr val="FFC000"/>
              </a:buClr>
              <a:buFont typeface="Symbol" panose="05050102010706020507" pitchFamily="18" charset="2"/>
              <a:buChar char=""/>
            </a:pPr>
            <a:endParaRPr lang="en-IN" dirty="0">
              <a:effectLst/>
              <a:latin typeface="+mj-lt"/>
              <a:ea typeface="Trebuchet MS" panose="020B0603020202020204" pitchFamily="34" charset="0"/>
              <a:cs typeface="Trebuchet MS" panose="020B0603020202020204" pitchFamily="34" charset="0"/>
            </a:endParaRPr>
          </a:p>
          <a:p>
            <a:pPr marL="342900" lvl="0" indent="-342900" algn="just">
              <a:lnSpc>
                <a:spcPct val="115000"/>
              </a:lnSpc>
              <a:buClr>
                <a:srgbClr val="FFC000"/>
              </a:buClr>
              <a:buFont typeface="Wingdings" panose="05000000000000000000" pitchFamily="2" charset="2"/>
              <a:buChar char=""/>
            </a:pPr>
            <a:r>
              <a:rPr lang="en-IN" dirty="0">
                <a:solidFill>
                  <a:srgbClr val="002060"/>
                </a:solidFill>
                <a:effectLst/>
                <a:latin typeface="+mj-lt"/>
                <a:ea typeface="Trebuchet MS" panose="020B0603020202020204" pitchFamily="34" charset="0"/>
                <a:cs typeface="Calibri" panose="020F0502020204030204" pitchFamily="34" charset="0"/>
              </a:rPr>
              <a:t>Below FFA / JEA / FDE Parameters are available for change using the </a:t>
            </a:r>
            <a:r>
              <a:rPr lang="en-IN" b="1" cap="all" dirty="0">
                <a:solidFill>
                  <a:srgbClr val="002060"/>
                </a:solidFill>
                <a:effectLst/>
                <a:latin typeface="+mj-lt"/>
                <a:ea typeface="Trebuchet MS" panose="020B0603020202020204" pitchFamily="34" charset="0"/>
                <a:cs typeface="Calibri" panose="020F0502020204030204" pitchFamily="34" charset="0"/>
              </a:rPr>
              <a:t>change CONTROLLER Setting </a:t>
            </a:r>
            <a:r>
              <a:rPr lang="en-IN" dirty="0">
                <a:solidFill>
                  <a:srgbClr val="002060"/>
                </a:solidFill>
                <a:effectLst/>
                <a:latin typeface="+mj-lt"/>
                <a:ea typeface="Trebuchet MS" panose="020B0603020202020204" pitchFamily="34" charset="0"/>
                <a:cs typeface="Calibri" panose="020F0502020204030204" pitchFamily="34" charset="0"/>
              </a:rPr>
              <a:t>functionality.</a:t>
            </a:r>
            <a:endParaRPr lang="en-IN"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dnI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Normal mode cut-in value – Day Mode </a:t>
            </a: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dnO</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Normal mode cut-out value – Day Mode </a:t>
            </a:r>
          </a:p>
          <a:p>
            <a:pPr marL="742950" lvl="1" indent="-285750" algn="just">
              <a:buClr>
                <a:srgbClr val="FFC000"/>
              </a:buClr>
              <a:buFont typeface="Symbol" panose="05050102010706020507" pitchFamily="18" charset="2"/>
              <a:buChar char=""/>
            </a:pPr>
            <a:r>
              <a:rPr lang="en-IN" sz="1600" b="1" dirty="0" err="1">
                <a:solidFill>
                  <a:srgbClr val="002060"/>
                </a:solidFill>
                <a:effectLst/>
                <a:latin typeface="+mj-lt"/>
                <a:ea typeface="Trebuchet MS" panose="020B0603020202020204" pitchFamily="34" charset="0"/>
                <a:cs typeface="Trebuchet MS" panose="020B0603020202020204" pitchFamily="34" charset="0"/>
              </a:rPr>
              <a:t>nnI</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Normal mode cut-in value – Night Mode </a:t>
            </a:r>
            <a:endParaRPr lang="en-IN" sz="1600" dirty="0">
              <a:solidFill>
                <a:srgbClr val="002060"/>
              </a:solidFill>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err="1">
                <a:solidFill>
                  <a:srgbClr val="002060"/>
                </a:solidFill>
                <a:latin typeface="+mj-lt"/>
                <a:ea typeface="Trebuchet MS" panose="020B0603020202020204" pitchFamily="34" charset="0"/>
                <a:cs typeface="Trebuchet MS" panose="020B0603020202020204" pitchFamily="34" charset="0"/>
              </a:rPr>
              <a:t>n</a:t>
            </a:r>
            <a:r>
              <a:rPr lang="en-IN" sz="1600" b="1" dirty="0" err="1">
                <a:solidFill>
                  <a:srgbClr val="002060"/>
                </a:solidFill>
                <a:effectLst/>
                <a:latin typeface="+mj-lt"/>
                <a:ea typeface="Trebuchet MS" panose="020B0603020202020204" pitchFamily="34" charset="0"/>
                <a:cs typeface="Trebuchet MS" panose="020B0603020202020204" pitchFamily="34" charset="0"/>
              </a:rPr>
              <a:t>nO</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Normal mode cut-out value – Night Mode </a:t>
            </a:r>
            <a:endParaRPr lang="en-IN" sz="1600" dirty="0">
              <a:solidFill>
                <a:srgbClr val="002060"/>
              </a:solidFill>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dF3</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Defrost Start Interval – In Hours </a:t>
            </a:r>
            <a:endParaRPr lang="en-IN" sz="1600" dirty="0">
              <a:solidFill>
                <a:srgbClr val="002060"/>
              </a:solidFill>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dF4</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Defrost End Interval – In Minutes </a:t>
            </a: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L0	</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Enable Light Regulation by Logic </a:t>
            </a:r>
            <a:endParaRPr lang="en-IN" sz="1600" dirty="0">
              <a:effectLst/>
              <a:latin typeface="+mj-lt"/>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189753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D34A069A-3558-1F72-68D9-CE43C5B9E4B0}"/>
              </a:ext>
            </a:extLst>
          </p:cNvPr>
          <p:cNvSpPr txBox="1"/>
          <p:nvPr/>
        </p:nvSpPr>
        <p:spPr>
          <a:xfrm>
            <a:off x="365760" y="523487"/>
            <a:ext cx="10596880" cy="392159"/>
          </a:xfrm>
          <a:prstGeom prst="rect">
            <a:avLst/>
          </a:prstGeom>
          <a:noFill/>
        </p:spPr>
        <p:txBody>
          <a:bodyPr wrap="square">
            <a:spAutoFit/>
          </a:bodyPr>
          <a:lstStyle/>
          <a:p>
            <a:pPr marL="342900" lvl="0" indent="-342900" algn="just">
              <a:lnSpc>
                <a:spcPct val="115000"/>
              </a:lnSpc>
              <a:buClr>
                <a:srgbClr val="FFC000"/>
              </a:buClr>
              <a:buFont typeface="Wingdings" panose="05000000000000000000" pitchFamily="2" charset="2"/>
              <a:buChar char=""/>
            </a:pPr>
            <a:r>
              <a:rPr lang="en-IN" dirty="0">
                <a:solidFill>
                  <a:srgbClr val="002060"/>
                </a:solidFill>
                <a:effectLst/>
                <a:latin typeface="+mj-lt"/>
                <a:ea typeface="Trebuchet MS" panose="020B0603020202020204" pitchFamily="34" charset="0"/>
                <a:cs typeface="Calibri" panose="020F0502020204030204" pitchFamily="34" charset="0"/>
              </a:rPr>
              <a:t>For Sollatek FFA/JEA Device type the following parameters can be modified,</a:t>
            </a:r>
            <a:endParaRPr lang="en-IN" dirty="0">
              <a:effectLst/>
              <a:latin typeface="+mj-lt"/>
              <a:ea typeface="Trebuchet MS" panose="020B0603020202020204" pitchFamily="34" charset="0"/>
              <a:cs typeface="Trebuchet MS" panose="020B0603020202020204" pitchFamily="34" charset="0"/>
            </a:endParaRPr>
          </a:p>
        </p:txBody>
      </p:sp>
      <p:graphicFrame>
        <p:nvGraphicFramePr>
          <p:cNvPr id="6" name="Table 5">
            <a:extLst>
              <a:ext uri="{FF2B5EF4-FFF2-40B4-BE49-F238E27FC236}">
                <a16:creationId xmlns:a16="http://schemas.microsoft.com/office/drawing/2014/main" id="{4AB4923B-4D33-F2AC-4539-F13193FF74AF}"/>
              </a:ext>
            </a:extLst>
          </p:cNvPr>
          <p:cNvGraphicFramePr>
            <a:graphicFrameLocks noGrp="1"/>
          </p:cNvGraphicFramePr>
          <p:nvPr>
            <p:extLst>
              <p:ext uri="{D42A27DB-BD31-4B8C-83A1-F6EECF244321}">
                <p14:modId xmlns:p14="http://schemas.microsoft.com/office/powerpoint/2010/main" val="2888754252"/>
              </p:ext>
            </p:extLst>
          </p:nvPr>
        </p:nvGraphicFramePr>
        <p:xfrm>
          <a:off x="365760" y="915646"/>
          <a:ext cx="11254154" cy="5090020"/>
        </p:xfrm>
        <a:graphic>
          <a:graphicData uri="http://schemas.openxmlformats.org/drawingml/2006/table">
            <a:tbl>
              <a:tblPr>
                <a:tableStyleId>{5C22544A-7EE6-4342-B048-85BDC9FD1C3A}</a:tableStyleId>
              </a:tblPr>
              <a:tblGrid>
                <a:gridCol w="1398202">
                  <a:extLst>
                    <a:ext uri="{9D8B030D-6E8A-4147-A177-3AD203B41FA5}">
                      <a16:colId xmlns:a16="http://schemas.microsoft.com/office/drawing/2014/main" val="3676807694"/>
                    </a:ext>
                  </a:extLst>
                </a:gridCol>
                <a:gridCol w="4907414">
                  <a:extLst>
                    <a:ext uri="{9D8B030D-6E8A-4147-A177-3AD203B41FA5}">
                      <a16:colId xmlns:a16="http://schemas.microsoft.com/office/drawing/2014/main" val="3113869975"/>
                    </a:ext>
                  </a:extLst>
                </a:gridCol>
                <a:gridCol w="1178876">
                  <a:extLst>
                    <a:ext uri="{9D8B030D-6E8A-4147-A177-3AD203B41FA5}">
                      <a16:colId xmlns:a16="http://schemas.microsoft.com/office/drawing/2014/main" val="1179005892"/>
                    </a:ext>
                  </a:extLst>
                </a:gridCol>
                <a:gridCol w="1014383">
                  <a:extLst>
                    <a:ext uri="{9D8B030D-6E8A-4147-A177-3AD203B41FA5}">
                      <a16:colId xmlns:a16="http://schemas.microsoft.com/office/drawing/2014/main" val="3881704043"/>
                    </a:ext>
                  </a:extLst>
                </a:gridCol>
                <a:gridCol w="1713482">
                  <a:extLst>
                    <a:ext uri="{9D8B030D-6E8A-4147-A177-3AD203B41FA5}">
                      <a16:colId xmlns:a16="http://schemas.microsoft.com/office/drawing/2014/main" val="1463473435"/>
                    </a:ext>
                  </a:extLst>
                </a:gridCol>
                <a:gridCol w="1041797">
                  <a:extLst>
                    <a:ext uri="{9D8B030D-6E8A-4147-A177-3AD203B41FA5}">
                      <a16:colId xmlns:a16="http://schemas.microsoft.com/office/drawing/2014/main" val="2374924132"/>
                    </a:ext>
                  </a:extLst>
                </a:gridCol>
              </a:tblGrid>
              <a:tr h="454635">
                <a:tc gridSpan="6">
                  <a:txBody>
                    <a:bodyPr/>
                    <a:lstStyle/>
                    <a:p>
                      <a:pPr algn="ctr" fontAlgn="ctr"/>
                      <a:r>
                        <a:rPr lang="en-US" sz="2000" b="1" u="none" strike="noStrike" dirty="0">
                          <a:solidFill>
                            <a:srgbClr val="002060"/>
                          </a:solidFill>
                          <a:effectLst/>
                        </a:rPr>
                        <a:t>FFA/JEA (</a:t>
                      </a:r>
                      <a:r>
                        <a:rPr lang="en-US" sz="2000" b="1" u="none" strike="noStrike" dirty="0" err="1">
                          <a:solidFill>
                            <a:srgbClr val="002060"/>
                          </a:solidFill>
                          <a:effectLst/>
                        </a:rPr>
                        <a:t>EvoCool</a:t>
                      </a:r>
                      <a:r>
                        <a:rPr lang="en-US" sz="2000" b="1" u="none" strike="noStrike" dirty="0">
                          <a:solidFill>
                            <a:srgbClr val="002060"/>
                          </a:solidFill>
                          <a:effectLst/>
                        </a:rPr>
                        <a:t>)</a:t>
                      </a:r>
                      <a:endParaRPr lang="en-US" sz="2000" b="1" i="0" u="none" strike="noStrike" dirty="0">
                        <a:solidFill>
                          <a:srgbClr val="00206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0381569"/>
                  </a:ext>
                </a:extLst>
              </a:tr>
              <a:tr h="454635">
                <a:tc>
                  <a:txBody>
                    <a:bodyPr/>
                    <a:lstStyle/>
                    <a:p>
                      <a:pPr algn="ctr" fontAlgn="ctr"/>
                      <a:r>
                        <a:rPr lang="en-US" sz="1800" b="1" u="none" strike="noStrike">
                          <a:solidFill>
                            <a:srgbClr val="002060"/>
                          </a:solidFill>
                          <a:effectLst/>
                        </a:rPr>
                        <a:t>Parameters</a:t>
                      </a:r>
                      <a:endParaRPr lang="en-US" sz="18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solidFill>
                            <a:srgbClr val="002060"/>
                          </a:solidFill>
                          <a:effectLst/>
                        </a:rPr>
                        <a:t>Purpose</a:t>
                      </a:r>
                      <a:endParaRPr lang="en-US" sz="18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solidFill>
                            <a:srgbClr val="002060"/>
                          </a:solidFill>
                          <a:effectLst/>
                        </a:rPr>
                        <a:t>Min</a:t>
                      </a:r>
                      <a:endParaRPr lang="en-US" sz="18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solidFill>
                            <a:srgbClr val="002060"/>
                          </a:solidFill>
                          <a:effectLst/>
                        </a:rPr>
                        <a:t>Max</a:t>
                      </a:r>
                      <a:endParaRPr lang="en-US" sz="18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solidFill>
                            <a:srgbClr val="002060"/>
                          </a:solidFill>
                          <a:effectLst/>
                        </a:rPr>
                        <a:t>Resolution</a:t>
                      </a:r>
                      <a:endParaRPr lang="en-US" sz="18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solidFill>
                            <a:srgbClr val="002060"/>
                          </a:solidFill>
                          <a:effectLst/>
                        </a:rPr>
                        <a:t>Unit</a:t>
                      </a:r>
                      <a:endParaRPr lang="en-US" sz="1800" b="1" i="0" u="none" strike="noStrike" dirty="0">
                        <a:solidFill>
                          <a:srgbClr val="00206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76112438"/>
                  </a:ext>
                </a:extLst>
              </a:tr>
              <a:tr h="363707">
                <a:tc>
                  <a:txBody>
                    <a:bodyPr/>
                    <a:lstStyle/>
                    <a:p>
                      <a:pPr algn="ctr" fontAlgn="ctr"/>
                      <a:r>
                        <a:rPr lang="en-US" sz="1800" u="none" strike="noStrike" dirty="0" err="1">
                          <a:solidFill>
                            <a:srgbClr val="002060"/>
                          </a:solidFill>
                          <a:effectLst/>
                        </a:rPr>
                        <a:t>dnI</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a:solidFill>
                            <a:srgbClr val="002060"/>
                          </a:solidFill>
                          <a:effectLst/>
                        </a:rPr>
                        <a:t>Normal mode cut-in value – Day Mode</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0.1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400" u="none" strike="noStrike">
                          <a:solidFill>
                            <a:srgbClr val="002060"/>
                          </a:solidFill>
                          <a:effectLst/>
                        </a:rPr>
                        <a:t>°C</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3061066575"/>
                  </a:ext>
                </a:extLst>
              </a:tr>
              <a:tr h="349222">
                <a:tc>
                  <a:txBody>
                    <a:bodyPr/>
                    <a:lstStyle/>
                    <a:p>
                      <a:pPr algn="ctr" fontAlgn="ctr"/>
                      <a:r>
                        <a:rPr lang="en-US" sz="1800" u="none" strike="noStrike">
                          <a:solidFill>
                            <a:srgbClr val="002060"/>
                          </a:solidFill>
                          <a:effectLst/>
                        </a:rPr>
                        <a:t>dn0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Normal mode cut-out value – Day Mode</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0.1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400" u="none" strike="noStrike">
                          <a:solidFill>
                            <a:srgbClr val="002060"/>
                          </a:solidFill>
                          <a:effectLst/>
                        </a:rPr>
                        <a:t>°C</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348437845"/>
                  </a:ext>
                </a:extLst>
              </a:tr>
              <a:tr h="363707">
                <a:tc>
                  <a:txBody>
                    <a:bodyPr/>
                    <a:lstStyle/>
                    <a:p>
                      <a:pPr algn="ctr" fontAlgn="ctr"/>
                      <a:r>
                        <a:rPr lang="en-US" sz="1800" u="none" strike="noStrike">
                          <a:solidFill>
                            <a:srgbClr val="002060"/>
                          </a:solidFill>
                          <a:effectLst/>
                        </a:rPr>
                        <a:t>nnI</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Normal mode cut-in value – Night Mode</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0.1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400" u="none" strike="noStrike">
                          <a:solidFill>
                            <a:srgbClr val="002060"/>
                          </a:solidFill>
                          <a:effectLst/>
                        </a:rPr>
                        <a:t>°C</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453203352"/>
                  </a:ext>
                </a:extLst>
              </a:tr>
              <a:tr h="363707">
                <a:tc>
                  <a:txBody>
                    <a:bodyPr/>
                    <a:lstStyle/>
                    <a:p>
                      <a:pPr algn="ctr" fontAlgn="ctr"/>
                      <a:r>
                        <a:rPr lang="en-US" sz="1800" u="none" strike="noStrike">
                          <a:solidFill>
                            <a:srgbClr val="002060"/>
                          </a:solidFill>
                          <a:effectLst/>
                        </a:rPr>
                        <a:t>nn0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Normal mode cut-out value – Night Mode</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0.1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400" u="none" strike="noStrike">
                          <a:solidFill>
                            <a:srgbClr val="002060"/>
                          </a:solidFill>
                          <a:effectLst/>
                        </a:rPr>
                        <a:t>°C</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4024413797"/>
                  </a:ext>
                </a:extLst>
              </a:tr>
              <a:tr h="363707">
                <a:tc>
                  <a:txBody>
                    <a:bodyPr/>
                    <a:lstStyle/>
                    <a:p>
                      <a:pPr algn="ctr" fontAlgn="ctr"/>
                      <a:r>
                        <a:rPr lang="en-US" sz="1800" u="none" strike="noStrike">
                          <a:solidFill>
                            <a:srgbClr val="002060"/>
                          </a:solidFill>
                          <a:effectLst/>
                        </a:rPr>
                        <a:t>dF3</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Defrost Start Interval (hours)</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N/A, 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255</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hours</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409144111"/>
                  </a:ext>
                </a:extLst>
              </a:tr>
              <a:tr h="363707">
                <a:tc>
                  <a:txBody>
                    <a:bodyPr/>
                    <a:lstStyle/>
                    <a:p>
                      <a:pPr algn="ctr" fontAlgn="ctr"/>
                      <a:r>
                        <a:rPr lang="en-US" sz="1800" u="none" strike="noStrike">
                          <a:solidFill>
                            <a:srgbClr val="002060"/>
                          </a:solidFill>
                          <a:effectLst/>
                        </a:rPr>
                        <a:t>dF4</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a:solidFill>
                            <a:srgbClr val="002060"/>
                          </a:solidFill>
                          <a:effectLst/>
                        </a:rPr>
                        <a:t>Defrost Duration (minutes)</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dirty="0">
                          <a:solidFill>
                            <a:srgbClr val="002060"/>
                          </a:solidFill>
                          <a:effectLst/>
                        </a:rPr>
                        <a:t>N/A, 1</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255</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minutes</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3135484069"/>
                  </a:ext>
                </a:extLst>
              </a:tr>
              <a:tr h="363707">
                <a:tc>
                  <a:txBody>
                    <a:bodyPr/>
                    <a:lstStyle/>
                    <a:p>
                      <a:pPr algn="ctr" fontAlgn="ctr"/>
                      <a:r>
                        <a:rPr lang="en-US" sz="1800" u="none" strike="noStrike">
                          <a:solidFill>
                            <a:srgbClr val="002060"/>
                          </a:solidFill>
                          <a:effectLst/>
                        </a:rPr>
                        <a:t>dOt</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Learning algorithm door operation duration threshold</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dirty="0">
                          <a:solidFill>
                            <a:srgbClr val="002060"/>
                          </a:solidFill>
                          <a:effectLst/>
                        </a:rPr>
                        <a:t>255</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seconds</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286819223"/>
                  </a:ext>
                </a:extLst>
              </a:tr>
              <a:tr h="363707">
                <a:tc>
                  <a:txBody>
                    <a:bodyPr/>
                    <a:lstStyle/>
                    <a:p>
                      <a:pPr algn="ctr" fontAlgn="ctr"/>
                      <a:r>
                        <a:rPr lang="en-US" sz="1800" u="none" strike="noStrike">
                          <a:solidFill>
                            <a:srgbClr val="002060"/>
                          </a:solidFill>
                          <a:effectLst/>
                        </a:rPr>
                        <a:t>L0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Enable Light Regulation by Logic</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No</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dirty="0">
                          <a:solidFill>
                            <a:srgbClr val="002060"/>
                          </a:solidFill>
                          <a:effectLst/>
                        </a:rPr>
                        <a:t>Yes</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dirty="0">
                          <a:solidFill>
                            <a:srgbClr val="002060"/>
                          </a:solidFill>
                          <a:effectLst/>
                        </a:rPr>
                        <a:t>N/A</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N/A</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1599392"/>
                  </a:ext>
                </a:extLst>
              </a:tr>
              <a:tr h="363707">
                <a:tc>
                  <a:txBody>
                    <a:bodyPr/>
                    <a:lstStyle/>
                    <a:p>
                      <a:pPr algn="ctr" fontAlgn="ctr"/>
                      <a:r>
                        <a:rPr lang="en-US" sz="1800" u="none" strike="noStrike">
                          <a:solidFill>
                            <a:srgbClr val="002060"/>
                          </a:solidFill>
                          <a:effectLst/>
                        </a:rPr>
                        <a:t>L1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a:solidFill>
                            <a:srgbClr val="002060"/>
                          </a:solidFill>
                          <a:effectLst/>
                        </a:rPr>
                        <a:t>Lights ON delay (NIGHT to DAY mode switch)</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255</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dirty="0">
                          <a:solidFill>
                            <a:srgbClr val="002060"/>
                          </a:solidFill>
                          <a:effectLst/>
                        </a:rPr>
                        <a:t>1</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minutes</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3640327387"/>
                  </a:ext>
                </a:extLst>
              </a:tr>
              <a:tr h="363707">
                <a:tc>
                  <a:txBody>
                    <a:bodyPr/>
                    <a:lstStyle/>
                    <a:p>
                      <a:pPr algn="ctr" fontAlgn="ctr"/>
                      <a:r>
                        <a:rPr lang="en-US" sz="1800" u="none" strike="noStrike">
                          <a:solidFill>
                            <a:srgbClr val="002060"/>
                          </a:solidFill>
                          <a:effectLst/>
                        </a:rPr>
                        <a:t>L2</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a:solidFill>
                            <a:srgbClr val="002060"/>
                          </a:solidFill>
                          <a:effectLst/>
                        </a:rPr>
                        <a:t>Lights OFF delay (DAY to NIGHT mode switch)</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255</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dirty="0">
                          <a:solidFill>
                            <a:srgbClr val="002060"/>
                          </a:solidFill>
                          <a:effectLst/>
                        </a:rPr>
                        <a:t>1</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minutes</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114643423"/>
                  </a:ext>
                </a:extLst>
              </a:tr>
              <a:tr h="363707">
                <a:tc>
                  <a:txBody>
                    <a:bodyPr/>
                    <a:lstStyle/>
                    <a:p>
                      <a:pPr algn="ctr" fontAlgn="ctr"/>
                      <a:r>
                        <a:rPr lang="en-US" sz="1800" u="none" strike="noStrike">
                          <a:solidFill>
                            <a:srgbClr val="002060"/>
                          </a:solidFill>
                          <a:effectLst/>
                        </a:rPr>
                        <a:t>L3</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a:solidFill>
                            <a:srgbClr val="002060"/>
                          </a:solidFill>
                          <a:effectLst/>
                        </a:rPr>
                        <a:t>Lights switch enable  / No / Yes</a:t>
                      </a:r>
                      <a:endParaRPr lang="en-US" sz="1800" b="0" i="0" u="none" strike="noStrike">
                        <a:solidFill>
                          <a:srgbClr val="002060"/>
                        </a:solidFill>
                        <a:effectLst/>
                        <a:latin typeface="Tahoma" panose="020B0604030504040204" pitchFamily="34" charset="0"/>
                      </a:endParaRPr>
                    </a:p>
                  </a:txBody>
                  <a:tcPr marL="9525" marR="9525" marT="9525" marB="0" anchor="ctr"/>
                </a:tc>
                <a:tc gridSpan="4">
                  <a:txBody>
                    <a:bodyPr/>
                    <a:lstStyle/>
                    <a:p>
                      <a:pPr algn="ctr" fontAlgn="ctr"/>
                      <a:r>
                        <a:rPr lang="en-US" sz="1800" u="none" strike="noStrike" dirty="0">
                          <a:solidFill>
                            <a:srgbClr val="002060"/>
                          </a:solidFill>
                          <a:effectLst/>
                        </a:rPr>
                        <a:t>No / Yes</a:t>
                      </a:r>
                      <a:endParaRPr lang="en-US" sz="1800" b="0" i="0" u="none" strike="noStrike" dirty="0">
                        <a:solidFill>
                          <a:srgbClr val="002060"/>
                        </a:solidFill>
                        <a:effectLst/>
                        <a:latin typeface="Tahoma" panose="020B060403050404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3936038"/>
                  </a:ext>
                </a:extLst>
              </a:tr>
            </a:tbl>
          </a:graphicData>
        </a:graphic>
      </p:graphicFrame>
    </p:spTree>
    <p:extLst>
      <p:ext uri="{BB962C8B-B14F-4D97-AF65-F5344CB8AC3E}">
        <p14:creationId xmlns:p14="http://schemas.microsoft.com/office/powerpoint/2010/main" val="996778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D34A069A-3558-1F72-68D9-CE43C5B9E4B0}"/>
              </a:ext>
            </a:extLst>
          </p:cNvPr>
          <p:cNvSpPr txBox="1"/>
          <p:nvPr/>
        </p:nvSpPr>
        <p:spPr>
          <a:xfrm>
            <a:off x="365760" y="523487"/>
            <a:ext cx="10596880" cy="392159"/>
          </a:xfrm>
          <a:prstGeom prst="rect">
            <a:avLst/>
          </a:prstGeom>
          <a:noFill/>
        </p:spPr>
        <p:txBody>
          <a:bodyPr wrap="square">
            <a:spAutoFit/>
          </a:bodyPr>
          <a:lstStyle/>
          <a:p>
            <a:pPr marL="342900" lvl="0" indent="-342900" algn="just">
              <a:lnSpc>
                <a:spcPct val="115000"/>
              </a:lnSpc>
              <a:buClr>
                <a:srgbClr val="FFC000"/>
              </a:buClr>
              <a:buFont typeface="Wingdings" panose="05000000000000000000" pitchFamily="2" charset="2"/>
              <a:buChar char=""/>
            </a:pPr>
            <a:r>
              <a:rPr lang="en-IN" dirty="0">
                <a:solidFill>
                  <a:srgbClr val="002060"/>
                </a:solidFill>
                <a:effectLst/>
                <a:latin typeface="+mj-lt"/>
                <a:ea typeface="Trebuchet MS" panose="020B0603020202020204" pitchFamily="34" charset="0"/>
                <a:cs typeface="Calibri" panose="020F0502020204030204" pitchFamily="34" charset="0"/>
              </a:rPr>
              <a:t>For Sollatek FDE Device type the following parameters can be modified,</a:t>
            </a:r>
            <a:endParaRPr lang="en-IN" dirty="0">
              <a:effectLst/>
              <a:latin typeface="+mj-lt"/>
              <a:ea typeface="Trebuchet MS" panose="020B0603020202020204" pitchFamily="34" charset="0"/>
              <a:cs typeface="Trebuchet MS" panose="020B0603020202020204" pitchFamily="34" charset="0"/>
            </a:endParaRPr>
          </a:p>
        </p:txBody>
      </p:sp>
      <p:graphicFrame>
        <p:nvGraphicFramePr>
          <p:cNvPr id="5" name="Table 4">
            <a:extLst>
              <a:ext uri="{FF2B5EF4-FFF2-40B4-BE49-F238E27FC236}">
                <a16:creationId xmlns:a16="http://schemas.microsoft.com/office/drawing/2014/main" id="{29E45FC9-5596-B174-CC71-838F20253F1C}"/>
              </a:ext>
            </a:extLst>
          </p:cNvPr>
          <p:cNvGraphicFramePr>
            <a:graphicFrameLocks noGrp="1"/>
          </p:cNvGraphicFramePr>
          <p:nvPr>
            <p:extLst>
              <p:ext uri="{D42A27DB-BD31-4B8C-83A1-F6EECF244321}">
                <p14:modId xmlns:p14="http://schemas.microsoft.com/office/powerpoint/2010/main" val="3121197740"/>
              </p:ext>
            </p:extLst>
          </p:nvPr>
        </p:nvGraphicFramePr>
        <p:xfrm>
          <a:off x="365760" y="1016391"/>
          <a:ext cx="11521434" cy="4825218"/>
        </p:xfrm>
        <a:graphic>
          <a:graphicData uri="http://schemas.openxmlformats.org/drawingml/2006/table">
            <a:tbl>
              <a:tblPr>
                <a:tableStyleId>{5C22544A-7EE6-4342-B048-85BDC9FD1C3A}</a:tableStyleId>
              </a:tblPr>
              <a:tblGrid>
                <a:gridCol w="1431408">
                  <a:extLst>
                    <a:ext uri="{9D8B030D-6E8A-4147-A177-3AD203B41FA5}">
                      <a16:colId xmlns:a16="http://schemas.microsoft.com/office/drawing/2014/main" val="3724012756"/>
                    </a:ext>
                  </a:extLst>
                </a:gridCol>
                <a:gridCol w="5067866">
                  <a:extLst>
                    <a:ext uri="{9D8B030D-6E8A-4147-A177-3AD203B41FA5}">
                      <a16:colId xmlns:a16="http://schemas.microsoft.com/office/drawing/2014/main" val="3940524048"/>
                    </a:ext>
                  </a:extLst>
                </a:gridCol>
                <a:gridCol w="1561514">
                  <a:extLst>
                    <a:ext uri="{9D8B030D-6E8A-4147-A177-3AD203B41FA5}">
                      <a16:colId xmlns:a16="http://schemas.microsoft.com/office/drawing/2014/main" val="1851087777"/>
                    </a:ext>
                  </a:extLst>
                </a:gridCol>
                <a:gridCol w="1167618">
                  <a:extLst>
                    <a:ext uri="{9D8B030D-6E8A-4147-A177-3AD203B41FA5}">
                      <a16:colId xmlns:a16="http://schemas.microsoft.com/office/drawing/2014/main" val="898228782"/>
                    </a:ext>
                  </a:extLst>
                </a:gridCol>
                <a:gridCol w="1406769">
                  <a:extLst>
                    <a:ext uri="{9D8B030D-6E8A-4147-A177-3AD203B41FA5}">
                      <a16:colId xmlns:a16="http://schemas.microsoft.com/office/drawing/2014/main" val="2631829810"/>
                    </a:ext>
                  </a:extLst>
                </a:gridCol>
                <a:gridCol w="886259">
                  <a:extLst>
                    <a:ext uri="{9D8B030D-6E8A-4147-A177-3AD203B41FA5}">
                      <a16:colId xmlns:a16="http://schemas.microsoft.com/office/drawing/2014/main" val="841406517"/>
                    </a:ext>
                  </a:extLst>
                </a:gridCol>
              </a:tblGrid>
              <a:tr h="579111">
                <a:tc gridSpan="6">
                  <a:txBody>
                    <a:bodyPr/>
                    <a:lstStyle/>
                    <a:p>
                      <a:pPr algn="ctr" fontAlgn="b"/>
                      <a:r>
                        <a:rPr lang="en-US" sz="2000" b="1" u="none" strike="noStrike" dirty="0">
                          <a:solidFill>
                            <a:srgbClr val="002060"/>
                          </a:solidFill>
                          <a:effectLst/>
                        </a:rPr>
                        <a:t>FDEx2</a:t>
                      </a:r>
                      <a:endParaRPr lang="en-US" sz="2000" b="1" i="0" u="none" strike="noStrike" dirty="0">
                        <a:solidFill>
                          <a:srgbClr val="00206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5002271"/>
                  </a:ext>
                </a:extLst>
              </a:tr>
              <a:tr h="511723">
                <a:tc>
                  <a:txBody>
                    <a:bodyPr/>
                    <a:lstStyle/>
                    <a:p>
                      <a:pPr algn="ctr" fontAlgn="ctr"/>
                      <a:r>
                        <a:rPr lang="en-US" sz="2000" b="1" u="none" strike="noStrike">
                          <a:solidFill>
                            <a:srgbClr val="002060"/>
                          </a:solidFill>
                          <a:effectLst/>
                        </a:rPr>
                        <a:t>Parameters</a:t>
                      </a:r>
                      <a:endParaRPr lang="en-US" sz="20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solidFill>
                            <a:srgbClr val="002060"/>
                          </a:solidFill>
                          <a:effectLst/>
                        </a:rPr>
                        <a:t>Purpose</a:t>
                      </a:r>
                      <a:endParaRPr lang="en-US" sz="20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solidFill>
                            <a:srgbClr val="002060"/>
                          </a:solidFill>
                          <a:effectLst/>
                        </a:rPr>
                        <a:t>Min Value</a:t>
                      </a:r>
                      <a:endParaRPr lang="en-US" sz="20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solidFill>
                            <a:srgbClr val="002060"/>
                          </a:solidFill>
                          <a:effectLst/>
                        </a:rPr>
                        <a:t>Max Value</a:t>
                      </a:r>
                      <a:endParaRPr lang="en-US" sz="20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solidFill>
                            <a:srgbClr val="002060"/>
                          </a:solidFill>
                          <a:effectLst/>
                        </a:rPr>
                        <a:t>Resolution</a:t>
                      </a:r>
                      <a:endParaRPr lang="en-US" sz="20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solidFill>
                            <a:srgbClr val="002060"/>
                          </a:solidFill>
                          <a:effectLst/>
                        </a:rPr>
                        <a:t>Unit</a:t>
                      </a:r>
                      <a:endParaRPr lang="en-US" sz="2000" b="1" i="0" u="none" strike="noStrike" dirty="0">
                        <a:solidFill>
                          <a:srgbClr val="00206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72737020"/>
                  </a:ext>
                </a:extLst>
              </a:tr>
              <a:tr h="466798">
                <a:tc>
                  <a:txBody>
                    <a:bodyPr/>
                    <a:lstStyle/>
                    <a:p>
                      <a:pPr algn="ctr" fontAlgn="ctr"/>
                      <a:r>
                        <a:rPr lang="en-US" sz="2000" b="1" u="none" strike="noStrike">
                          <a:solidFill>
                            <a:srgbClr val="002060"/>
                          </a:solidFill>
                          <a:effectLst/>
                        </a:rPr>
                        <a:t>CIn</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dirty="0">
                          <a:solidFill>
                            <a:srgbClr val="002060"/>
                          </a:solidFill>
                          <a:effectLst/>
                        </a:rPr>
                        <a:t>Cut IN value in Normal mode</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-28</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45</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0.1</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600" u="none" strike="noStrike">
                          <a:solidFill>
                            <a:srgbClr val="002060"/>
                          </a:solidFill>
                          <a:effectLst/>
                        </a:rPr>
                        <a:t>°C</a:t>
                      </a:r>
                      <a:endParaRPr lang="en-US" sz="20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3150963427"/>
                  </a:ext>
                </a:extLst>
              </a:tr>
              <a:tr h="466798">
                <a:tc>
                  <a:txBody>
                    <a:bodyPr/>
                    <a:lstStyle/>
                    <a:p>
                      <a:pPr algn="ctr" fontAlgn="ctr"/>
                      <a:r>
                        <a:rPr lang="en-US" sz="2000" b="1" u="none" strike="noStrike">
                          <a:solidFill>
                            <a:srgbClr val="002060"/>
                          </a:solidFill>
                          <a:effectLst/>
                        </a:rPr>
                        <a:t>COn</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dirty="0">
                          <a:solidFill>
                            <a:srgbClr val="002060"/>
                          </a:solidFill>
                          <a:effectLst/>
                        </a:rPr>
                        <a:t>Cut Out value in Normal mode</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-28</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45</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0.1</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600" u="none" strike="noStrike">
                          <a:solidFill>
                            <a:srgbClr val="002060"/>
                          </a:solidFill>
                          <a:effectLst/>
                        </a:rPr>
                        <a:t>°C</a:t>
                      </a:r>
                      <a:endParaRPr lang="en-US" sz="20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334747225"/>
                  </a:ext>
                </a:extLst>
              </a:tr>
              <a:tr h="466798">
                <a:tc>
                  <a:txBody>
                    <a:bodyPr/>
                    <a:lstStyle/>
                    <a:p>
                      <a:pPr algn="ctr" fontAlgn="ctr"/>
                      <a:r>
                        <a:rPr lang="en-US" sz="2000" b="1" u="none" strike="noStrike">
                          <a:solidFill>
                            <a:srgbClr val="002060"/>
                          </a:solidFill>
                          <a:effectLst/>
                        </a:rPr>
                        <a:t>OST</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dirty="0">
                          <a:solidFill>
                            <a:srgbClr val="002060"/>
                          </a:solidFill>
                          <a:effectLst/>
                        </a:rPr>
                        <a:t>Offset value (display)</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-10</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10</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0.5</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600" u="none" strike="noStrike">
                          <a:solidFill>
                            <a:srgbClr val="002060"/>
                          </a:solidFill>
                          <a:effectLst/>
                        </a:rPr>
                        <a:t>°C</a:t>
                      </a:r>
                      <a:endParaRPr lang="en-US" sz="20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474401194"/>
                  </a:ext>
                </a:extLst>
              </a:tr>
              <a:tr h="466798">
                <a:tc>
                  <a:txBody>
                    <a:bodyPr/>
                    <a:lstStyle/>
                    <a:p>
                      <a:pPr algn="ctr" fontAlgn="ctr"/>
                      <a:r>
                        <a:rPr lang="en-US" sz="2000" b="1" u="none" strike="noStrike">
                          <a:solidFill>
                            <a:srgbClr val="002060"/>
                          </a:solidFill>
                          <a:effectLst/>
                        </a:rPr>
                        <a:t>DrC</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a:solidFill>
                            <a:srgbClr val="002060"/>
                          </a:solidFill>
                          <a:effectLst/>
                        </a:rPr>
                        <a:t>Door Closure for ES (EnergySaving) initiation</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2</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8</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1</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hours</a:t>
                      </a:r>
                      <a:endParaRPr lang="en-US" sz="20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3122208432"/>
                  </a:ext>
                </a:extLst>
              </a:tr>
              <a:tr h="466798">
                <a:tc>
                  <a:txBody>
                    <a:bodyPr/>
                    <a:lstStyle/>
                    <a:p>
                      <a:pPr algn="ctr" fontAlgn="ctr"/>
                      <a:r>
                        <a:rPr lang="en-US" sz="2000" b="1" u="none" strike="noStrike">
                          <a:solidFill>
                            <a:srgbClr val="002060"/>
                          </a:solidFill>
                          <a:effectLst/>
                        </a:rPr>
                        <a:t>CIe</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dirty="0">
                          <a:solidFill>
                            <a:srgbClr val="002060"/>
                          </a:solidFill>
                          <a:effectLst/>
                        </a:rPr>
                        <a:t>Cut In value in Eco mode</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-28</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45</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0.1</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600" u="none" strike="noStrike">
                          <a:solidFill>
                            <a:srgbClr val="002060"/>
                          </a:solidFill>
                          <a:effectLst/>
                        </a:rPr>
                        <a:t>°C</a:t>
                      </a:r>
                      <a:endParaRPr lang="en-US" sz="20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2578317006"/>
                  </a:ext>
                </a:extLst>
              </a:tr>
              <a:tr h="466798">
                <a:tc>
                  <a:txBody>
                    <a:bodyPr/>
                    <a:lstStyle/>
                    <a:p>
                      <a:pPr algn="ctr" fontAlgn="ctr"/>
                      <a:r>
                        <a:rPr lang="en-US" sz="2000" b="1" u="none" strike="noStrike">
                          <a:solidFill>
                            <a:srgbClr val="002060"/>
                          </a:solidFill>
                          <a:effectLst/>
                        </a:rPr>
                        <a:t>Coe</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dirty="0">
                          <a:solidFill>
                            <a:srgbClr val="002060"/>
                          </a:solidFill>
                          <a:effectLst/>
                        </a:rPr>
                        <a:t>Cut Out value in Eco mode</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-28</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45</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0.1</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600" u="none" strike="noStrike">
                          <a:solidFill>
                            <a:srgbClr val="002060"/>
                          </a:solidFill>
                          <a:effectLst/>
                        </a:rPr>
                        <a:t>°C</a:t>
                      </a:r>
                      <a:endParaRPr lang="en-US" sz="20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2101759364"/>
                  </a:ext>
                </a:extLst>
              </a:tr>
              <a:tr h="466798">
                <a:tc>
                  <a:txBody>
                    <a:bodyPr/>
                    <a:lstStyle/>
                    <a:p>
                      <a:pPr algn="ctr" fontAlgn="ctr"/>
                      <a:r>
                        <a:rPr lang="en-US" sz="2000" b="1" u="none" strike="noStrike">
                          <a:solidFill>
                            <a:srgbClr val="002060"/>
                          </a:solidFill>
                          <a:effectLst/>
                        </a:rPr>
                        <a:t>DST</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dirty="0">
                          <a:solidFill>
                            <a:srgbClr val="002060"/>
                          </a:solidFill>
                          <a:effectLst/>
                        </a:rPr>
                        <a:t>Defrost Start Timer (hours)</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0</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24</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1</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hours</a:t>
                      </a:r>
                      <a:endParaRPr lang="en-US" sz="2000" b="0" i="0" u="none" strike="noStrike" dirty="0">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2167896030"/>
                  </a:ext>
                </a:extLst>
              </a:tr>
              <a:tr h="466798">
                <a:tc>
                  <a:txBody>
                    <a:bodyPr/>
                    <a:lstStyle/>
                    <a:p>
                      <a:pPr algn="ctr" fontAlgn="ctr"/>
                      <a:r>
                        <a:rPr lang="en-US" sz="2000" b="1" u="none" strike="noStrike" dirty="0">
                          <a:solidFill>
                            <a:srgbClr val="002060"/>
                          </a:solidFill>
                          <a:effectLst/>
                        </a:rPr>
                        <a:t>DET</a:t>
                      </a:r>
                      <a:endParaRPr lang="en-US" sz="2000" b="1" i="0" u="none" strike="noStrike" dirty="0">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a:solidFill>
                            <a:srgbClr val="002060"/>
                          </a:solidFill>
                          <a:effectLst/>
                        </a:rPr>
                        <a:t>Defrost end Timer (minutes)</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0</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99</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1</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minutes</a:t>
                      </a:r>
                      <a:endParaRPr lang="en-US" sz="2000" b="0" i="0" u="none" strike="noStrike" dirty="0">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44385374"/>
                  </a:ext>
                </a:extLst>
              </a:tr>
            </a:tbl>
          </a:graphicData>
        </a:graphic>
      </p:graphicFrame>
    </p:spTree>
    <p:extLst>
      <p:ext uri="{BB962C8B-B14F-4D97-AF65-F5344CB8AC3E}">
        <p14:creationId xmlns:p14="http://schemas.microsoft.com/office/powerpoint/2010/main" val="2304255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A3D70F9A-B64A-7D23-DE17-92556A01BA20}"/>
              </a:ext>
            </a:extLst>
          </p:cNvPr>
          <p:cNvSpPr txBox="1"/>
          <p:nvPr/>
        </p:nvSpPr>
        <p:spPr>
          <a:xfrm>
            <a:off x="8469229" y="965332"/>
            <a:ext cx="3310626" cy="452431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Choose the CHANGE FFA SETTING(FFA) option to update the FFA/JEA Parameters of smart devices.</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by Cooler SN or Technical ID. The user can also search by ENTER MANUALLY BARCODE of Cooler SN or Technical ID.</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Information about the asset is presented for changing FFA/JEA parameters and by tapping on the Parameter the user can change the values of the FFA parameters.</a:t>
            </a:r>
          </a:p>
        </p:txBody>
      </p:sp>
      <p:pic>
        <p:nvPicPr>
          <p:cNvPr id="5" name="Picture 4">
            <a:extLst>
              <a:ext uri="{FF2B5EF4-FFF2-40B4-BE49-F238E27FC236}">
                <a16:creationId xmlns:a16="http://schemas.microsoft.com/office/drawing/2014/main" id="{11792A18-A763-670C-26D3-EAF2001D5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4531" y="707490"/>
            <a:ext cx="2409766" cy="5040000"/>
          </a:xfrm>
          <a:prstGeom prst="rect">
            <a:avLst/>
          </a:prstGeom>
          <a:ln w="19050">
            <a:solidFill>
              <a:schemeClr val="tx1"/>
            </a:solidFill>
          </a:ln>
        </p:spPr>
      </p:pic>
      <p:pic>
        <p:nvPicPr>
          <p:cNvPr id="6" name="Picture 5">
            <a:extLst>
              <a:ext uri="{FF2B5EF4-FFF2-40B4-BE49-F238E27FC236}">
                <a16:creationId xmlns:a16="http://schemas.microsoft.com/office/drawing/2014/main" id="{2024DE08-43CE-B770-C056-6A6819EED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9744" y="707490"/>
            <a:ext cx="2409766" cy="5069698"/>
          </a:xfrm>
          <a:prstGeom prst="rect">
            <a:avLst/>
          </a:prstGeom>
          <a:ln w="19050">
            <a:solidFill>
              <a:schemeClr val="tx1"/>
            </a:solidFill>
          </a:ln>
        </p:spPr>
      </p:pic>
      <p:grpSp>
        <p:nvGrpSpPr>
          <p:cNvPr id="7" name="Group 6">
            <a:extLst>
              <a:ext uri="{FF2B5EF4-FFF2-40B4-BE49-F238E27FC236}">
                <a16:creationId xmlns:a16="http://schemas.microsoft.com/office/drawing/2014/main" id="{64A5B0A9-C217-77A2-1078-07B88ECEF25E}"/>
              </a:ext>
            </a:extLst>
          </p:cNvPr>
          <p:cNvGrpSpPr/>
          <p:nvPr/>
        </p:nvGrpSpPr>
        <p:grpSpPr>
          <a:xfrm>
            <a:off x="379688" y="707490"/>
            <a:ext cx="2282698" cy="5067300"/>
            <a:chOff x="442233" y="871573"/>
            <a:chExt cx="2282698" cy="5067300"/>
          </a:xfrm>
        </p:grpSpPr>
        <p:pic>
          <p:nvPicPr>
            <p:cNvPr id="8" name="Picture 7">
              <a:extLst>
                <a:ext uri="{FF2B5EF4-FFF2-40B4-BE49-F238E27FC236}">
                  <a16:creationId xmlns:a16="http://schemas.microsoft.com/office/drawing/2014/main" id="{2BD20A55-BF21-6805-CC59-B4B9F6988572}"/>
                </a:ext>
              </a:extLst>
            </p:cNvPr>
            <p:cNvPicPr>
              <a:picLocks noChangeAspect="1"/>
            </p:cNvPicPr>
            <p:nvPr/>
          </p:nvPicPr>
          <p:blipFill>
            <a:blip r:embed="rId6"/>
            <a:srcRect/>
            <a:stretch/>
          </p:blipFill>
          <p:spPr>
            <a:xfrm>
              <a:off x="442233" y="871573"/>
              <a:ext cx="2282698" cy="5067300"/>
            </a:xfrm>
            <a:prstGeom prst="rect">
              <a:avLst/>
            </a:prstGeom>
            <a:ln w="28575">
              <a:solidFill>
                <a:schemeClr val="tx1"/>
              </a:solidFill>
            </a:ln>
          </p:spPr>
        </p:pic>
        <p:sp>
          <p:nvSpPr>
            <p:cNvPr id="9" name="Rectangle 8">
              <a:extLst>
                <a:ext uri="{FF2B5EF4-FFF2-40B4-BE49-F238E27FC236}">
                  <a16:creationId xmlns:a16="http://schemas.microsoft.com/office/drawing/2014/main" id="{A83B2B86-12FD-1032-5779-F011EFDB5E36}"/>
                </a:ext>
              </a:extLst>
            </p:cNvPr>
            <p:cNvSpPr/>
            <p:nvPr/>
          </p:nvSpPr>
          <p:spPr>
            <a:xfrm>
              <a:off x="542483" y="3862918"/>
              <a:ext cx="2082197" cy="43665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3988077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C1B4335F-F095-0745-43CC-AD66FC97E256}"/>
              </a:ext>
            </a:extLst>
          </p:cNvPr>
          <p:cNvSpPr txBox="1"/>
          <p:nvPr/>
        </p:nvSpPr>
        <p:spPr>
          <a:xfrm>
            <a:off x="8623974" y="2480307"/>
            <a:ext cx="3310626" cy="1569660"/>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By tapping on the parameter, the user can change the values of the FFA parameter and after successfully changing the FFA parameter success message will appear.</a:t>
            </a:r>
          </a:p>
        </p:txBody>
      </p:sp>
      <p:pic>
        <p:nvPicPr>
          <p:cNvPr id="4" name="Picture 3">
            <a:extLst>
              <a:ext uri="{FF2B5EF4-FFF2-40B4-BE49-F238E27FC236}">
                <a16:creationId xmlns:a16="http://schemas.microsoft.com/office/drawing/2014/main" id="{CBF47634-AF59-62DD-A954-1E900CFF1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879" y="720120"/>
            <a:ext cx="2416810" cy="5065017"/>
          </a:xfrm>
          <a:prstGeom prst="rect">
            <a:avLst/>
          </a:prstGeom>
          <a:ln w="19050">
            <a:solidFill>
              <a:schemeClr val="tx1"/>
            </a:solidFill>
          </a:ln>
        </p:spPr>
      </p:pic>
      <p:pic>
        <p:nvPicPr>
          <p:cNvPr id="5" name="Picture 4">
            <a:extLst>
              <a:ext uri="{FF2B5EF4-FFF2-40B4-BE49-F238E27FC236}">
                <a16:creationId xmlns:a16="http://schemas.microsoft.com/office/drawing/2014/main" id="{85C14E54-4763-7FEA-3732-E1C9EB2B3C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5840" y="745138"/>
            <a:ext cx="2375347" cy="5040000"/>
          </a:xfrm>
          <a:prstGeom prst="rect">
            <a:avLst/>
          </a:prstGeom>
          <a:ln w="19050">
            <a:solidFill>
              <a:schemeClr val="tx1"/>
            </a:solidFill>
          </a:ln>
        </p:spPr>
      </p:pic>
      <p:pic>
        <p:nvPicPr>
          <p:cNvPr id="6" name="Picture 5">
            <a:extLst>
              <a:ext uri="{FF2B5EF4-FFF2-40B4-BE49-F238E27FC236}">
                <a16:creationId xmlns:a16="http://schemas.microsoft.com/office/drawing/2014/main" id="{1CCAEE0C-73E0-98DE-C5BB-D12A496BD5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1476" y="745135"/>
            <a:ext cx="2404874" cy="5040001"/>
          </a:xfrm>
          <a:prstGeom prst="rect">
            <a:avLst/>
          </a:prstGeom>
          <a:ln w="19050">
            <a:solidFill>
              <a:schemeClr val="tx1"/>
            </a:solidFill>
          </a:ln>
        </p:spPr>
      </p:pic>
    </p:spTree>
    <p:extLst>
      <p:ext uri="{BB962C8B-B14F-4D97-AF65-F5344CB8AC3E}">
        <p14:creationId xmlns:p14="http://schemas.microsoft.com/office/powerpoint/2010/main" val="2687404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BE454F3E-9797-099E-10AC-48C82C52EC44}"/>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CHECK COOLER STATUS  - </a:t>
            </a:r>
            <a:r>
              <a:rPr lang="en-MY" sz="1800" b="1" dirty="0">
                <a:solidFill>
                  <a:srgbClr val="FFC000"/>
                </a:solidFill>
              </a:rPr>
              <a:t>CHECK COOLER STATUS </a:t>
            </a:r>
          </a:p>
        </p:txBody>
      </p:sp>
      <p:sp>
        <p:nvSpPr>
          <p:cNvPr id="4" name="TextBox 3">
            <a:extLst>
              <a:ext uri="{FF2B5EF4-FFF2-40B4-BE49-F238E27FC236}">
                <a16:creationId xmlns:a16="http://schemas.microsoft.com/office/drawing/2014/main" id="{D504C26D-7228-C27D-C42C-337145DE5701}"/>
              </a:ext>
            </a:extLst>
          </p:cNvPr>
          <p:cNvSpPr txBox="1"/>
          <p:nvPr/>
        </p:nvSpPr>
        <p:spPr>
          <a:xfrm>
            <a:off x="8455162" y="1717668"/>
            <a:ext cx="3310626" cy="3293209"/>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Use CHECK COOLER STATUS to check specific smart device current sensor data, FW version info, and DFU functionality if the latest Firmware is available for the Scanned Cooler.</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by Cooler SN or Technical ID. The user can also search by ENTER MANUALLY BARCODE of Cooler SN or Technical ID.</a:t>
            </a:r>
          </a:p>
        </p:txBody>
      </p:sp>
      <p:pic>
        <p:nvPicPr>
          <p:cNvPr id="6" name="Picture 5">
            <a:extLst>
              <a:ext uri="{FF2B5EF4-FFF2-40B4-BE49-F238E27FC236}">
                <a16:creationId xmlns:a16="http://schemas.microsoft.com/office/drawing/2014/main" id="{2223E284-A9ED-31DA-3BDB-7111E4965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0081" y="844273"/>
            <a:ext cx="2409766" cy="5069698"/>
          </a:xfrm>
          <a:prstGeom prst="rect">
            <a:avLst/>
          </a:prstGeom>
          <a:ln w="19050">
            <a:solidFill>
              <a:schemeClr val="tx1"/>
            </a:solidFill>
          </a:ln>
        </p:spPr>
      </p:pic>
      <p:pic>
        <p:nvPicPr>
          <p:cNvPr id="7" name="Picture 6">
            <a:extLst>
              <a:ext uri="{FF2B5EF4-FFF2-40B4-BE49-F238E27FC236}">
                <a16:creationId xmlns:a16="http://schemas.microsoft.com/office/drawing/2014/main" id="{2BA9AADD-53DE-225B-48B8-B902BA6093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5677" y="844273"/>
            <a:ext cx="2409766" cy="5069698"/>
          </a:xfrm>
          <a:prstGeom prst="rect">
            <a:avLst/>
          </a:prstGeom>
          <a:ln w="19050">
            <a:solidFill>
              <a:schemeClr val="tx1"/>
            </a:solidFill>
          </a:ln>
        </p:spPr>
      </p:pic>
      <p:grpSp>
        <p:nvGrpSpPr>
          <p:cNvPr id="8" name="Group 7">
            <a:extLst>
              <a:ext uri="{FF2B5EF4-FFF2-40B4-BE49-F238E27FC236}">
                <a16:creationId xmlns:a16="http://schemas.microsoft.com/office/drawing/2014/main" id="{B43B4926-3A63-4DCB-EA31-AB39CB3BEC25}"/>
              </a:ext>
            </a:extLst>
          </p:cNvPr>
          <p:cNvGrpSpPr/>
          <p:nvPr/>
        </p:nvGrpSpPr>
        <p:grpSpPr>
          <a:xfrm>
            <a:off x="351554" y="846671"/>
            <a:ext cx="2282698" cy="5067300"/>
            <a:chOff x="442233" y="871573"/>
            <a:chExt cx="2282698" cy="5067300"/>
          </a:xfrm>
        </p:grpSpPr>
        <p:pic>
          <p:nvPicPr>
            <p:cNvPr id="9" name="Picture 8">
              <a:extLst>
                <a:ext uri="{FF2B5EF4-FFF2-40B4-BE49-F238E27FC236}">
                  <a16:creationId xmlns:a16="http://schemas.microsoft.com/office/drawing/2014/main" id="{4B369CD2-3FBC-2C0B-B7A3-E37F06E657D0}"/>
                </a:ext>
              </a:extLst>
            </p:cNvPr>
            <p:cNvPicPr>
              <a:picLocks noChangeAspect="1"/>
            </p:cNvPicPr>
            <p:nvPr/>
          </p:nvPicPr>
          <p:blipFill>
            <a:blip r:embed="rId6"/>
            <a:srcRect/>
            <a:stretch/>
          </p:blipFill>
          <p:spPr>
            <a:xfrm>
              <a:off x="442233" y="871573"/>
              <a:ext cx="2282698" cy="5067300"/>
            </a:xfrm>
            <a:prstGeom prst="rect">
              <a:avLst/>
            </a:prstGeom>
            <a:ln w="28575">
              <a:solidFill>
                <a:schemeClr val="tx1"/>
              </a:solidFill>
            </a:ln>
          </p:spPr>
        </p:pic>
        <p:sp>
          <p:nvSpPr>
            <p:cNvPr id="10" name="Rectangle 9">
              <a:extLst>
                <a:ext uri="{FF2B5EF4-FFF2-40B4-BE49-F238E27FC236}">
                  <a16:creationId xmlns:a16="http://schemas.microsoft.com/office/drawing/2014/main" id="{04999466-EC53-7DAB-5D4C-A4BD9D6402E1}"/>
                </a:ext>
              </a:extLst>
            </p:cNvPr>
            <p:cNvSpPr/>
            <p:nvPr/>
          </p:nvSpPr>
          <p:spPr>
            <a:xfrm>
              <a:off x="516891" y="4129618"/>
              <a:ext cx="2082197" cy="43665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2553418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3FC2AC18-A1CB-02D6-1AC6-A582321266EB}"/>
              </a:ext>
            </a:extLst>
          </p:cNvPr>
          <p:cNvSpPr txBox="1"/>
          <p:nvPr/>
        </p:nvSpPr>
        <p:spPr>
          <a:xfrm>
            <a:off x="5949344" y="740089"/>
            <a:ext cx="5986634" cy="501675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Information about the asset is presented to check the cooler status.</a:t>
            </a:r>
          </a:p>
          <a:p>
            <a:pPr marL="285750" indent="-285750" algn="just">
              <a:lnSpc>
                <a:spcPct val="100000"/>
              </a:lnSpc>
              <a:buFont typeface="Wingdings" panose="05000000000000000000" pitchFamily="2" charset="2"/>
              <a:buChar char="§"/>
            </a:pPr>
            <a:r>
              <a:rPr lang="en-US" sz="1600" b="0" dirty="0"/>
              <a:t>Below is the data which is shown on the CHECK COOLER STATUS screen: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Showing for EBEST Smart device:</a:t>
            </a:r>
          </a:p>
          <a:p>
            <a:pPr algn="just">
              <a:lnSpc>
                <a:spcPct val="100000"/>
              </a:lnSpc>
            </a:pPr>
            <a:r>
              <a:rPr lang="en-US" dirty="0"/>
              <a:t>	BATTERY STATUS </a:t>
            </a:r>
            <a:r>
              <a:rPr lang="en-US" b="0" dirty="0"/>
              <a:t>– Showing Battery Status HIGH, MEDIUM, POOR</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sz="1600" b="0" dirty="0"/>
              <a:t>Showing for EBEST and SOLLATEK Smart device:</a:t>
            </a:r>
          </a:p>
          <a:p>
            <a:pPr algn="just">
              <a:lnSpc>
                <a:spcPct val="100000"/>
              </a:lnSpc>
            </a:pPr>
            <a:r>
              <a:rPr lang="en-US" b="0" dirty="0"/>
              <a:t>	</a:t>
            </a:r>
            <a:r>
              <a:rPr lang="en-US" dirty="0"/>
              <a:t>DOOR STATUS </a:t>
            </a:r>
            <a:r>
              <a:rPr lang="en-US" b="0" dirty="0"/>
              <a:t>– Showing Door status OPEN or CLOSE </a:t>
            </a:r>
          </a:p>
          <a:p>
            <a:pPr algn="just">
              <a:lnSpc>
                <a:spcPct val="100000"/>
              </a:lnSpc>
            </a:pPr>
            <a:r>
              <a:rPr lang="en-US" b="0" dirty="0"/>
              <a:t>	</a:t>
            </a:r>
            <a:r>
              <a:rPr lang="en-US" dirty="0"/>
              <a:t>FW STATUS </a:t>
            </a:r>
            <a:r>
              <a:rPr lang="en-US" b="0" dirty="0"/>
              <a:t>– Showing FIRMWARE VERSION and UPDATE option </a:t>
            </a:r>
          </a:p>
          <a:p>
            <a:pPr algn="just">
              <a:lnSpc>
                <a:spcPct val="100000"/>
              </a:lnSpc>
            </a:pPr>
            <a:r>
              <a:rPr lang="en-US" b="0" dirty="0"/>
              <a:t>	</a:t>
            </a:r>
            <a:r>
              <a:rPr lang="en-US" dirty="0"/>
              <a:t>LIGHT</a:t>
            </a:r>
            <a:r>
              <a:rPr lang="en-US" b="0" dirty="0"/>
              <a:t> – Showing LIGHT ON/OFF status</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sz="1600" b="0" dirty="0"/>
              <a:t>Showing for SOLLATEK Smart device:</a:t>
            </a:r>
          </a:p>
          <a:p>
            <a:pPr algn="just">
              <a:lnSpc>
                <a:spcPct val="100000"/>
              </a:lnSpc>
            </a:pPr>
            <a:r>
              <a:rPr lang="en-US" sz="1200" b="0" dirty="0"/>
              <a:t>	</a:t>
            </a:r>
            <a:r>
              <a:rPr lang="en-US" sz="1200" dirty="0"/>
              <a:t>COMPRESSOR</a:t>
            </a:r>
            <a:r>
              <a:rPr lang="en-US" sz="1200" b="0" dirty="0"/>
              <a:t> – Showing Cooler COMPRESSOR ON/OFF status</a:t>
            </a:r>
          </a:p>
          <a:p>
            <a:pPr algn="just">
              <a:lnSpc>
                <a:spcPct val="100000"/>
              </a:lnSpc>
            </a:pPr>
            <a:r>
              <a:rPr lang="en-US" sz="1200" b="0" dirty="0"/>
              <a:t>	</a:t>
            </a:r>
            <a:r>
              <a:rPr lang="en-US" sz="1200" dirty="0"/>
              <a:t>FAN</a:t>
            </a:r>
            <a:r>
              <a:rPr lang="en-US" sz="1200" b="0" dirty="0"/>
              <a:t> – Showing Cooler FAN ON/OFF status</a:t>
            </a:r>
          </a:p>
          <a:p>
            <a:pPr algn="just">
              <a:lnSpc>
                <a:spcPct val="100000"/>
              </a:lnSpc>
            </a:pPr>
            <a:r>
              <a:rPr lang="en-US" sz="1200" b="0" dirty="0"/>
              <a:t>	</a:t>
            </a:r>
            <a:r>
              <a:rPr lang="en-US" sz="1200" dirty="0"/>
              <a:t>POWER</a:t>
            </a:r>
            <a:r>
              <a:rPr lang="en-US" sz="1200" b="0" dirty="0"/>
              <a:t> – Showing Smart device POWER Status MAINS/BATTERY</a:t>
            </a:r>
          </a:p>
          <a:p>
            <a:pPr algn="just">
              <a:lnSpc>
                <a:spcPct val="100000"/>
              </a:lnSpc>
            </a:pPr>
            <a:r>
              <a:rPr lang="en-US" sz="1200" b="0" dirty="0"/>
              <a:t>	</a:t>
            </a:r>
            <a:r>
              <a:rPr lang="en-US" sz="1200" dirty="0"/>
              <a:t>ALARM – </a:t>
            </a:r>
            <a:r>
              <a:rPr lang="en-US" sz="1200" b="0" dirty="0"/>
              <a:t>Showing Cooler Alarm COUNT in Status</a:t>
            </a:r>
          </a:p>
          <a:p>
            <a:pPr algn="just">
              <a:lnSpc>
                <a:spcPct val="100000"/>
              </a:lnSpc>
            </a:pPr>
            <a:r>
              <a:rPr lang="en-US" sz="1200" b="0" dirty="0"/>
              <a:t>	</a:t>
            </a:r>
            <a:r>
              <a:rPr lang="en-US" sz="1200" dirty="0"/>
              <a:t>CONTROLLER STATUS</a:t>
            </a:r>
            <a:r>
              <a:rPr lang="en-US" sz="1200" b="0" dirty="0"/>
              <a:t> – Showing Cooler Controller Status OK /NOT OK</a:t>
            </a:r>
          </a:p>
          <a:p>
            <a:pPr algn="just">
              <a:lnSpc>
                <a:spcPct val="100000"/>
              </a:lnSpc>
            </a:pPr>
            <a:r>
              <a:rPr lang="en-US" sz="1200" b="0" dirty="0"/>
              <a:t>	</a:t>
            </a:r>
            <a:r>
              <a:rPr lang="en-US" sz="1200" dirty="0"/>
              <a:t>VOLTAGE</a:t>
            </a:r>
            <a:r>
              <a:rPr lang="en-US" sz="1200" b="0" dirty="0"/>
              <a:t> – Showing Cooler Voltage in VOLT</a:t>
            </a:r>
          </a:p>
          <a:p>
            <a:pPr algn="just">
              <a:lnSpc>
                <a:spcPct val="100000"/>
              </a:lnSpc>
            </a:pPr>
            <a:r>
              <a:rPr lang="en-US" sz="1200" b="0" dirty="0"/>
              <a:t>	</a:t>
            </a:r>
            <a:r>
              <a:rPr lang="en-US" sz="1200" dirty="0"/>
              <a:t>CABINET TEMP</a:t>
            </a:r>
            <a:r>
              <a:rPr lang="en-US" sz="1200" b="0" dirty="0"/>
              <a:t> – Showing Cooler Cabinet Temperature in CELSIUS</a:t>
            </a:r>
          </a:p>
          <a:p>
            <a:pPr algn="just">
              <a:lnSpc>
                <a:spcPct val="100000"/>
              </a:lnSpc>
            </a:pPr>
            <a:r>
              <a:rPr lang="en-US" sz="1200" b="0" dirty="0"/>
              <a:t>	</a:t>
            </a:r>
            <a:r>
              <a:rPr lang="en-US" sz="1200" dirty="0"/>
              <a:t>GPRS STATUS </a:t>
            </a:r>
            <a:r>
              <a:rPr lang="en-US" sz="1200" b="0" dirty="0"/>
              <a:t>– Showing SUCCESSFUL GPRS CONNECTION in status</a:t>
            </a:r>
          </a:p>
          <a:p>
            <a:pPr algn="just">
              <a:lnSpc>
                <a:spcPct val="100000"/>
              </a:lnSpc>
            </a:pPr>
            <a:r>
              <a:rPr lang="en-US" sz="1200" b="0" dirty="0"/>
              <a:t>	</a:t>
            </a:r>
            <a:r>
              <a:rPr lang="en-US" sz="1200" dirty="0"/>
              <a:t>LAST GPRS ACTIVITY – </a:t>
            </a:r>
            <a:r>
              <a:rPr lang="en-US" sz="1200" b="0" dirty="0"/>
              <a:t>Showing LAST GPRS ACTIVITY DATE-TIME in Status</a:t>
            </a:r>
            <a:endParaRPr lang="en-US" b="0" dirty="0"/>
          </a:p>
        </p:txBody>
      </p:sp>
      <p:pic>
        <p:nvPicPr>
          <p:cNvPr id="4" name="Picture 3">
            <a:extLst>
              <a:ext uri="{FF2B5EF4-FFF2-40B4-BE49-F238E27FC236}">
                <a16:creationId xmlns:a16="http://schemas.microsoft.com/office/drawing/2014/main" id="{11876B87-BBA0-21EA-735F-FBB1F5384A64}"/>
              </a:ext>
            </a:extLst>
          </p:cNvPr>
          <p:cNvPicPr>
            <a:picLocks noChangeAspect="1"/>
          </p:cNvPicPr>
          <p:nvPr/>
        </p:nvPicPr>
        <p:blipFill>
          <a:blip r:embed="rId4"/>
          <a:stretch>
            <a:fillRect/>
          </a:stretch>
        </p:blipFill>
        <p:spPr>
          <a:xfrm>
            <a:off x="3159302" y="757647"/>
            <a:ext cx="2406626" cy="5040000"/>
          </a:xfrm>
          <a:prstGeom prst="rect">
            <a:avLst/>
          </a:prstGeom>
          <a:ln w="19050">
            <a:solidFill>
              <a:schemeClr val="tx1"/>
            </a:solidFill>
          </a:ln>
        </p:spPr>
      </p:pic>
      <p:pic>
        <p:nvPicPr>
          <p:cNvPr id="5" name="Picture 4">
            <a:extLst>
              <a:ext uri="{FF2B5EF4-FFF2-40B4-BE49-F238E27FC236}">
                <a16:creationId xmlns:a16="http://schemas.microsoft.com/office/drawing/2014/main" id="{A4AE3F4A-DEF8-7E3A-71EE-957E06361346}"/>
              </a:ext>
            </a:extLst>
          </p:cNvPr>
          <p:cNvPicPr>
            <a:picLocks noChangeAspect="1"/>
          </p:cNvPicPr>
          <p:nvPr/>
        </p:nvPicPr>
        <p:blipFill>
          <a:blip r:embed="rId5"/>
          <a:stretch>
            <a:fillRect/>
          </a:stretch>
        </p:blipFill>
        <p:spPr>
          <a:xfrm>
            <a:off x="383416" y="757647"/>
            <a:ext cx="2392470" cy="5040000"/>
          </a:xfrm>
          <a:prstGeom prst="rect">
            <a:avLst/>
          </a:prstGeom>
          <a:ln w="19050">
            <a:solidFill>
              <a:schemeClr val="tx1"/>
            </a:solidFill>
          </a:ln>
        </p:spPr>
      </p:pic>
    </p:spTree>
    <p:extLst>
      <p:ext uri="{BB962C8B-B14F-4D97-AF65-F5344CB8AC3E}">
        <p14:creationId xmlns:p14="http://schemas.microsoft.com/office/powerpoint/2010/main" val="1811142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D74FBFCC-C133-01C3-E868-B957CC0684AE}"/>
              </a:ext>
            </a:extLst>
          </p:cNvPr>
          <p:cNvSpPr txBox="1"/>
          <p:nvPr/>
        </p:nvSpPr>
        <p:spPr>
          <a:xfrm>
            <a:off x="8978080" y="1580192"/>
            <a:ext cx="2666808" cy="360098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2000" dirty="0"/>
              <a:t>DFU</a:t>
            </a:r>
            <a:endParaRPr lang="en-US" sz="1600" dirty="0"/>
          </a:p>
          <a:p>
            <a:pPr algn="just">
              <a:lnSpc>
                <a:spcPct val="100000"/>
              </a:lnSpc>
            </a:pPr>
            <a:endParaRPr lang="en-US" sz="1600" b="0" dirty="0"/>
          </a:p>
          <a:p>
            <a:pPr marL="285750" indent="-285750" algn="just">
              <a:lnSpc>
                <a:spcPct val="100000"/>
              </a:lnSpc>
              <a:buFont typeface="Wingdings" panose="05000000000000000000" pitchFamily="2" charset="2"/>
              <a:buChar char="§"/>
            </a:pPr>
            <a:r>
              <a:rPr lang="en-US" sz="1600" b="0" dirty="0"/>
              <a:t>The DFU (Direct Firmware Upgrade) of the Smart device can be performed by clicking on the Update notification as shown in the image.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performing the DFU update operation user can see the DFU Upgrade Process as shown in the image.</a:t>
            </a:r>
          </a:p>
        </p:txBody>
      </p:sp>
      <p:sp>
        <p:nvSpPr>
          <p:cNvPr id="4" name="Title 1">
            <a:extLst>
              <a:ext uri="{FF2B5EF4-FFF2-40B4-BE49-F238E27FC236}">
                <a16:creationId xmlns:a16="http://schemas.microsoft.com/office/drawing/2014/main" id="{6C3183AB-E1D0-3710-9617-D05572DF0036}"/>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CHECK COOLER STATUS  - </a:t>
            </a:r>
            <a:r>
              <a:rPr lang="en-MY" sz="1800" b="1" dirty="0">
                <a:solidFill>
                  <a:srgbClr val="FFC000"/>
                </a:solidFill>
              </a:rPr>
              <a:t>DFU</a:t>
            </a:r>
          </a:p>
        </p:txBody>
      </p:sp>
      <p:pic>
        <p:nvPicPr>
          <p:cNvPr id="5" name="Picture 4">
            <a:extLst>
              <a:ext uri="{FF2B5EF4-FFF2-40B4-BE49-F238E27FC236}">
                <a16:creationId xmlns:a16="http://schemas.microsoft.com/office/drawing/2014/main" id="{3E5FD766-5FFC-B822-1499-80D147A9AB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42" y="846634"/>
            <a:ext cx="2435781" cy="5072824"/>
          </a:xfrm>
          <a:prstGeom prst="rect">
            <a:avLst/>
          </a:prstGeom>
          <a:ln w="19050">
            <a:solidFill>
              <a:schemeClr val="tx1"/>
            </a:solidFill>
          </a:ln>
        </p:spPr>
      </p:pic>
      <p:pic>
        <p:nvPicPr>
          <p:cNvPr id="6" name="Picture 5">
            <a:extLst>
              <a:ext uri="{FF2B5EF4-FFF2-40B4-BE49-F238E27FC236}">
                <a16:creationId xmlns:a16="http://schemas.microsoft.com/office/drawing/2014/main" id="{C2CEEA5A-F6AE-71FE-57C8-60D8C46021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143" y="846634"/>
            <a:ext cx="2520000" cy="5072824"/>
          </a:xfrm>
          <a:prstGeom prst="rect">
            <a:avLst/>
          </a:prstGeom>
          <a:ln w="19050">
            <a:solidFill>
              <a:schemeClr val="tx1"/>
            </a:solidFill>
          </a:ln>
        </p:spPr>
      </p:pic>
      <p:pic>
        <p:nvPicPr>
          <p:cNvPr id="7" name="Picture 6">
            <a:extLst>
              <a:ext uri="{FF2B5EF4-FFF2-40B4-BE49-F238E27FC236}">
                <a16:creationId xmlns:a16="http://schemas.microsoft.com/office/drawing/2014/main" id="{E60E822E-747B-ABBA-2EEC-5E359A625495}"/>
              </a:ext>
            </a:extLst>
          </p:cNvPr>
          <p:cNvPicPr>
            <a:picLocks noChangeAspect="1"/>
          </p:cNvPicPr>
          <p:nvPr/>
        </p:nvPicPr>
        <p:blipFill>
          <a:blip r:embed="rId6"/>
          <a:stretch>
            <a:fillRect/>
          </a:stretch>
        </p:blipFill>
        <p:spPr>
          <a:xfrm>
            <a:off x="6115660" y="844273"/>
            <a:ext cx="2524125" cy="5072825"/>
          </a:xfrm>
          <a:prstGeom prst="rect">
            <a:avLst/>
          </a:prstGeom>
          <a:ln w="19050">
            <a:solidFill>
              <a:schemeClr val="tx1"/>
            </a:solidFill>
          </a:ln>
        </p:spPr>
      </p:pic>
    </p:spTree>
    <p:extLst>
      <p:ext uri="{BB962C8B-B14F-4D97-AF65-F5344CB8AC3E}">
        <p14:creationId xmlns:p14="http://schemas.microsoft.com/office/powerpoint/2010/main" val="2426797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F8392A52-2799-CA74-02D4-5D9E05DA587D}"/>
              </a:ext>
            </a:extLst>
          </p:cNvPr>
          <p:cNvSpPr txBox="1"/>
          <p:nvPr/>
        </p:nvSpPr>
        <p:spPr>
          <a:xfrm>
            <a:off x="7187615" y="2862148"/>
            <a:ext cx="4209169" cy="83099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After the successful DFU process is complete user can see the Upgraded FW version of the smart device as seen in the Image.</a:t>
            </a:r>
          </a:p>
        </p:txBody>
      </p:sp>
      <p:pic>
        <p:nvPicPr>
          <p:cNvPr id="4" name="Picture 3">
            <a:extLst>
              <a:ext uri="{FF2B5EF4-FFF2-40B4-BE49-F238E27FC236}">
                <a16:creationId xmlns:a16="http://schemas.microsoft.com/office/drawing/2014/main" id="{E47037D7-F558-B3BD-ACF8-3DC4A4A2E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216" y="752407"/>
            <a:ext cx="2409873" cy="5050479"/>
          </a:xfrm>
          <a:prstGeom prst="rect">
            <a:avLst/>
          </a:prstGeom>
          <a:ln w="19050">
            <a:solidFill>
              <a:schemeClr val="tx1"/>
            </a:solidFill>
          </a:ln>
        </p:spPr>
      </p:pic>
      <p:pic>
        <p:nvPicPr>
          <p:cNvPr id="5" name="Picture 4">
            <a:extLst>
              <a:ext uri="{FF2B5EF4-FFF2-40B4-BE49-F238E27FC236}">
                <a16:creationId xmlns:a16="http://schemas.microsoft.com/office/drawing/2014/main" id="{5A523C4C-6960-7140-C2CD-20863C5F0B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1282" y="752407"/>
            <a:ext cx="2390140" cy="4999888"/>
          </a:xfrm>
          <a:prstGeom prst="rect">
            <a:avLst/>
          </a:prstGeom>
          <a:ln w="19050">
            <a:solidFill>
              <a:schemeClr val="tx1"/>
            </a:solidFill>
          </a:ln>
        </p:spPr>
      </p:pic>
    </p:spTree>
    <p:extLst>
      <p:ext uri="{BB962C8B-B14F-4D97-AF65-F5344CB8AC3E}">
        <p14:creationId xmlns:p14="http://schemas.microsoft.com/office/powerpoint/2010/main" val="3192670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7CAD29EE-632C-F6A9-F771-3A072FFC080A}"/>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NEARBY DEVICES- </a:t>
            </a:r>
            <a:r>
              <a:rPr lang="en-MY" sz="1800" b="1" dirty="0">
                <a:solidFill>
                  <a:srgbClr val="FFC000"/>
                </a:solidFill>
              </a:rPr>
              <a:t>SCANNING FOR VISION IOT SMART DEVICES</a:t>
            </a:r>
          </a:p>
        </p:txBody>
      </p:sp>
      <p:sp>
        <p:nvSpPr>
          <p:cNvPr id="4" name="TextBox 3">
            <a:extLst>
              <a:ext uri="{FF2B5EF4-FFF2-40B4-BE49-F238E27FC236}">
                <a16:creationId xmlns:a16="http://schemas.microsoft.com/office/drawing/2014/main" id="{7E3BF38C-34FC-281F-E511-7CB94D617C94}"/>
              </a:ext>
            </a:extLst>
          </p:cNvPr>
          <p:cNvSpPr txBox="1"/>
          <p:nvPr/>
        </p:nvSpPr>
        <p:spPr>
          <a:xfrm>
            <a:off x="7395092" y="2521059"/>
            <a:ext cx="3980883" cy="1815882"/>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Scan Nearby Devices functionality can be used for checking the advertisement of the smart device in Bluetooth range.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As shown in the first image there is a list of all available smart devices that are coming into range. </a:t>
            </a:r>
          </a:p>
        </p:txBody>
      </p:sp>
      <p:pic>
        <p:nvPicPr>
          <p:cNvPr id="6" name="Picture 5">
            <a:extLst>
              <a:ext uri="{FF2B5EF4-FFF2-40B4-BE49-F238E27FC236}">
                <a16:creationId xmlns:a16="http://schemas.microsoft.com/office/drawing/2014/main" id="{D4DC7117-3E2C-1401-C66B-D7B6EEFC33C3}"/>
              </a:ext>
            </a:extLst>
          </p:cNvPr>
          <p:cNvPicPr>
            <a:picLocks noChangeAspect="1"/>
          </p:cNvPicPr>
          <p:nvPr/>
        </p:nvPicPr>
        <p:blipFill>
          <a:blip r:embed="rId4"/>
          <a:stretch>
            <a:fillRect/>
          </a:stretch>
        </p:blipFill>
        <p:spPr>
          <a:xfrm>
            <a:off x="3998675" y="876300"/>
            <a:ext cx="2600325" cy="5105400"/>
          </a:xfrm>
          <a:prstGeom prst="rect">
            <a:avLst/>
          </a:prstGeom>
        </p:spPr>
      </p:pic>
      <p:grpSp>
        <p:nvGrpSpPr>
          <p:cNvPr id="7" name="Group 6">
            <a:extLst>
              <a:ext uri="{FF2B5EF4-FFF2-40B4-BE49-F238E27FC236}">
                <a16:creationId xmlns:a16="http://schemas.microsoft.com/office/drawing/2014/main" id="{A0B4861C-314D-74E4-C554-F29E9E96697D}"/>
              </a:ext>
            </a:extLst>
          </p:cNvPr>
          <p:cNvGrpSpPr/>
          <p:nvPr/>
        </p:nvGrpSpPr>
        <p:grpSpPr>
          <a:xfrm>
            <a:off x="919885" y="895350"/>
            <a:ext cx="2282698" cy="5067300"/>
            <a:chOff x="442233" y="871573"/>
            <a:chExt cx="2282698" cy="5067300"/>
          </a:xfrm>
        </p:grpSpPr>
        <p:pic>
          <p:nvPicPr>
            <p:cNvPr id="8" name="Picture 7">
              <a:extLst>
                <a:ext uri="{FF2B5EF4-FFF2-40B4-BE49-F238E27FC236}">
                  <a16:creationId xmlns:a16="http://schemas.microsoft.com/office/drawing/2014/main" id="{19FF53CC-6070-E48A-3517-07F0DBB8D217}"/>
                </a:ext>
              </a:extLst>
            </p:cNvPr>
            <p:cNvPicPr>
              <a:picLocks noChangeAspect="1"/>
            </p:cNvPicPr>
            <p:nvPr/>
          </p:nvPicPr>
          <p:blipFill>
            <a:blip r:embed="rId5"/>
            <a:srcRect/>
            <a:stretch/>
          </p:blipFill>
          <p:spPr>
            <a:xfrm>
              <a:off x="442233" y="871573"/>
              <a:ext cx="2282698" cy="5067300"/>
            </a:xfrm>
            <a:prstGeom prst="rect">
              <a:avLst/>
            </a:prstGeom>
            <a:ln w="28575">
              <a:solidFill>
                <a:schemeClr val="tx1"/>
              </a:solidFill>
            </a:ln>
          </p:spPr>
        </p:pic>
        <p:sp>
          <p:nvSpPr>
            <p:cNvPr id="9" name="Rectangle 8">
              <a:extLst>
                <a:ext uri="{FF2B5EF4-FFF2-40B4-BE49-F238E27FC236}">
                  <a16:creationId xmlns:a16="http://schemas.microsoft.com/office/drawing/2014/main" id="{2B7A64BE-9BC9-7F21-F043-FAFED75AB80D}"/>
                </a:ext>
              </a:extLst>
            </p:cNvPr>
            <p:cNvSpPr/>
            <p:nvPr/>
          </p:nvSpPr>
          <p:spPr>
            <a:xfrm>
              <a:off x="542483" y="4485218"/>
              <a:ext cx="2082197" cy="43665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101135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5" name="Title 1">
            <a:extLst>
              <a:ext uri="{FF2B5EF4-FFF2-40B4-BE49-F238E27FC236}">
                <a16:creationId xmlns:a16="http://schemas.microsoft.com/office/drawing/2014/main" id="{EDFCA14B-A701-AA5F-4FE9-333BA95ACE47}"/>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INSTALLATION</a:t>
            </a:r>
          </a:p>
        </p:txBody>
      </p:sp>
      <p:sp>
        <p:nvSpPr>
          <p:cNvPr id="6" name="Content Placeholder 2">
            <a:extLst>
              <a:ext uri="{FF2B5EF4-FFF2-40B4-BE49-F238E27FC236}">
                <a16:creationId xmlns:a16="http://schemas.microsoft.com/office/drawing/2014/main" id="{90531FD0-87D7-94B7-397A-DE7782475D2F}"/>
              </a:ext>
            </a:extLst>
          </p:cNvPr>
          <p:cNvSpPr>
            <a:spLocks noGrp="1"/>
          </p:cNvSpPr>
          <p:nvPr>
            <p:ph idx="1"/>
          </p:nvPr>
        </p:nvSpPr>
        <p:spPr>
          <a:xfrm>
            <a:off x="231937" y="692095"/>
            <a:ext cx="11728126" cy="642183"/>
          </a:xfrm>
        </p:spPr>
        <p:txBody>
          <a:bodyPr>
            <a:normAutofit lnSpcReduction="10000"/>
          </a:bodyPr>
          <a:lstStyle/>
          <a:p>
            <a:pPr marL="0" indent="0">
              <a:buNone/>
            </a:pPr>
            <a:r>
              <a:rPr lang="en-US" sz="1800" dirty="0">
                <a:solidFill>
                  <a:srgbClr val="002060"/>
                </a:solidFill>
                <a:effectLst/>
                <a:latin typeface="Calibri" panose="020F0502020204030204" pitchFamily="34" charset="0"/>
                <a:ea typeface="Calibri" panose="020F0502020204030204" pitchFamily="34" charset="0"/>
              </a:rPr>
              <a:t>Search “</a:t>
            </a:r>
            <a:r>
              <a:rPr lang="en-US" sz="1600" b="1" dirty="0">
                <a:solidFill>
                  <a:srgbClr val="002060"/>
                </a:solidFill>
                <a:effectLst/>
                <a:latin typeface="Calibri" panose="020F0502020204030204" pitchFamily="34" charset="0"/>
                <a:ea typeface="Calibri" panose="020F0502020204030204" pitchFamily="34" charset="0"/>
              </a:rPr>
              <a:t>Connected </a:t>
            </a:r>
            <a:r>
              <a:rPr lang="en-US" sz="1600" b="1" dirty="0">
                <a:solidFill>
                  <a:srgbClr val="002060"/>
                </a:solidFill>
                <a:latin typeface="Calibri" panose="020F0502020204030204" pitchFamily="34" charset="0"/>
                <a:ea typeface="Calibri" panose="020F0502020204030204" pitchFamily="34" charset="0"/>
              </a:rPr>
              <a:t>C</a:t>
            </a:r>
            <a:r>
              <a:rPr lang="en-US" sz="1600" b="1" dirty="0">
                <a:solidFill>
                  <a:srgbClr val="002060"/>
                </a:solidFill>
                <a:effectLst/>
                <a:latin typeface="Calibri" panose="020F0502020204030204" pitchFamily="34" charset="0"/>
                <a:ea typeface="Calibri" panose="020F0502020204030204" pitchFamily="34" charset="0"/>
              </a:rPr>
              <a:t>ooler </a:t>
            </a:r>
            <a:r>
              <a:rPr lang="en-US" sz="1600" b="1" dirty="0">
                <a:solidFill>
                  <a:srgbClr val="002060"/>
                </a:solidFill>
                <a:latin typeface="Calibri" panose="020F0502020204030204" pitchFamily="34" charset="0"/>
                <a:ea typeface="Calibri" panose="020F0502020204030204" pitchFamily="34" charset="0"/>
              </a:rPr>
              <a:t>S</a:t>
            </a:r>
            <a:r>
              <a:rPr lang="en-US" sz="1600" b="1" dirty="0">
                <a:solidFill>
                  <a:srgbClr val="002060"/>
                </a:solidFill>
                <a:effectLst/>
                <a:latin typeface="Calibri" panose="020F0502020204030204" pitchFamily="34" charset="0"/>
                <a:ea typeface="Calibri" panose="020F0502020204030204" pitchFamily="34" charset="0"/>
              </a:rPr>
              <a:t>ervice</a:t>
            </a:r>
            <a:r>
              <a:rPr lang="en-US" sz="1800" dirty="0">
                <a:solidFill>
                  <a:srgbClr val="002060"/>
                </a:solidFill>
                <a:effectLst/>
                <a:latin typeface="Calibri" panose="020F0502020204030204" pitchFamily="34" charset="0"/>
                <a:ea typeface="Calibri" panose="020F0502020204030204" pitchFamily="34" charset="0"/>
              </a:rPr>
              <a:t>” and </a:t>
            </a:r>
            <a:r>
              <a:rPr lang="en-US" sz="1600" dirty="0">
                <a:solidFill>
                  <a:srgbClr val="002060"/>
                </a:solidFill>
              </a:rPr>
              <a:t>Install the “</a:t>
            </a:r>
            <a:r>
              <a:rPr lang="en-US" sz="1600" b="1" dirty="0">
                <a:solidFill>
                  <a:srgbClr val="002060"/>
                </a:solidFill>
              </a:rPr>
              <a:t>CONNECTED COOLER SERVICE</a:t>
            </a:r>
            <a:r>
              <a:rPr lang="en-US" sz="1600" dirty="0">
                <a:solidFill>
                  <a:srgbClr val="002060"/>
                </a:solidFill>
              </a:rPr>
              <a:t>” APK from Google’s Play store. </a:t>
            </a:r>
          </a:p>
          <a:p>
            <a:pPr marL="0" indent="0">
              <a:buNone/>
            </a:pPr>
            <a:r>
              <a:rPr lang="en-US" sz="1600" b="1" dirty="0">
                <a:solidFill>
                  <a:srgbClr val="002060"/>
                </a:solidFill>
              </a:rPr>
              <a:t>URL</a:t>
            </a:r>
            <a:r>
              <a:rPr lang="en-US" sz="1600" dirty="0">
                <a:solidFill>
                  <a:srgbClr val="002060"/>
                </a:solidFill>
              </a:rPr>
              <a:t>: </a:t>
            </a:r>
            <a:r>
              <a:rPr lang="en-US" sz="1600" dirty="0">
                <a:solidFill>
                  <a:srgbClr val="002060"/>
                </a:solidFill>
                <a:hlinkClick r:id="rId4"/>
              </a:rPr>
              <a:t>https://play.google.com/store/apps/details?id=com.ebest.coonectedcoolerserviceapp</a:t>
            </a:r>
            <a:endParaRPr lang="en-US" sz="1600" u="sng" dirty="0">
              <a:solidFill>
                <a:srgbClr val="002060"/>
              </a:solidFill>
            </a:endParaRPr>
          </a:p>
        </p:txBody>
      </p:sp>
      <p:sp>
        <p:nvSpPr>
          <p:cNvPr id="7" name="Rectangle 6">
            <a:extLst>
              <a:ext uri="{FF2B5EF4-FFF2-40B4-BE49-F238E27FC236}">
                <a16:creationId xmlns:a16="http://schemas.microsoft.com/office/drawing/2014/main" id="{4B67A636-3019-0F91-26BD-600022C5CEFC}"/>
              </a:ext>
            </a:extLst>
          </p:cNvPr>
          <p:cNvSpPr/>
          <p:nvPr/>
        </p:nvSpPr>
        <p:spPr>
          <a:xfrm>
            <a:off x="6598847" y="2407631"/>
            <a:ext cx="4674870" cy="1384995"/>
          </a:xfrm>
          <a:prstGeom prst="rect">
            <a:avLst/>
          </a:prstGeom>
          <a:solidFill>
            <a:srgbClr val="002060"/>
          </a:solidFill>
        </p:spPr>
        <p:txBody>
          <a:bodyPr wrap="square">
            <a:spAutoFit/>
          </a:bodyPr>
          <a:lstStyle/>
          <a:p>
            <a:pPr marL="342866" indent="-342866" algn="just">
              <a:buFont typeface="+mj-lt"/>
              <a:buAutoNum type="arabicPeriod"/>
            </a:pPr>
            <a:r>
              <a:rPr lang="en-US" sz="1400" dirty="0">
                <a:solidFill>
                  <a:schemeClr val="bg1"/>
                </a:solidFill>
              </a:rPr>
              <a:t>Open VISION IOT’s “Connected Cooler Service” Application.</a:t>
            </a:r>
          </a:p>
          <a:p>
            <a:pPr marL="342866" indent="-342866" algn="just">
              <a:buFont typeface="+mj-lt"/>
              <a:buAutoNum type="arabicPeriod"/>
            </a:pPr>
            <a:endParaRPr lang="en-US" sz="1400" dirty="0">
              <a:solidFill>
                <a:schemeClr val="bg1"/>
              </a:solidFill>
            </a:endParaRPr>
          </a:p>
          <a:p>
            <a:pPr marL="342866" indent="-342866" algn="just">
              <a:buFont typeface="+mj-lt"/>
              <a:buAutoNum type="arabicPeriod"/>
            </a:pPr>
            <a:r>
              <a:rPr lang="en-US" sz="1400" dirty="0">
                <a:solidFill>
                  <a:schemeClr val="bg1"/>
                </a:solidFill>
              </a:rPr>
              <a:t>Log in to the application using the credentials provided by your administrator – after successful login, the user will be directed to the Home screen.</a:t>
            </a:r>
          </a:p>
        </p:txBody>
      </p:sp>
      <p:sp>
        <p:nvSpPr>
          <p:cNvPr id="8" name="Rectangle 7">
            <a:extLst>
              <a:ext uri="{FF2B5EF4-FFF2-40B4-BE49-F238E27FC236}">
                <a16:creationId xmlns:a16="http://schemas.microsoft.com/office/drawing/2014/main" id="{79558E54-C6C9-CBD1-71D4-9F1382700BD5}"/>
              </a:ext>
            </a:extLst>
          </p:cNvPr>
          <p:cNvSpPr/>
          <p:nvPr/>
        </p:nvSpPr>
        <p:spPr>
          <a:xfrm>
            <a:off x="6598848" y="1509721"/>
            <a:ext cx="4674869" cy="523220"/>
          </a:xfrm>
          <a:prstGeom prst="rect">
            <a:avLst/>
          </a:prstGeom>
          <a:solidFill>
            <a:srgbClr val="002060"/>
          </a:solidFill>
        </p:spPr>
        <p:txBody>
          <a:bodyPr wrap="square">
            <a:spAutoFit/>
          </a:bodyPr>
          <a:lstStyle/>
          <a:p>
            <a:pPr marL="0" indent="0" algn="just">
              <a:buNone/>
            </a:pPr>
            <a:r>
              <a:rPr lang="en-US" sz="1400" dirty="0">
                <a:solidFill>
                  <a:schemeClr val="bg1"/>
                </a:solidFill>
              </a:rPr>
              <a:t>The Connected Cooler Service application is compatible only with Smartphones having Android v8.0 and above.</a:t>
            </a:r>
          </a:p>
        </p:txBody>
      </p:sp>
      <p:sp>
        <p:nvSpPr>
          <p:cNvPr id="9" name="TextBox 8">
            <a:extLst>
              <a:ext uri="{FF2B5EF4-FFF2-40B4-BE49-F238E27FC236}">
                <a16:creationId xmlns:a16="http://schemas.microsoft.com/office/drawing/2014/main" id="{8BC0B64F-CD75-6AAF-9762-56E55A557C18}"/>
              </a:ext>
            </a:extLst>
          </p:cNvPr>
          <p:cNvSpPr txBox="1"/>
          <p:nvPr/>
        </p:nvSpPr>
        <p:spPr>
          <a:xfrm>
            <a:off x="6598847" y="4167316"/>
            <a:ext cx="4674869" cy="1600438"/>
          </a:xfrm>
          <a:prstGeom prst="rect">
            <a:avLst/>
          </a:prstGeom>
          <a:solidFill>
            <a:srgbClr val="002060"/>
          </a:solidFill>
        </p:spPr>
        <p:txBody>
          <a:bodyPr wrap="square">
            <a:spAutoFit/>
          </a:bodyPr>
          <a:lstStyle>
            <a:defPPr>
              <a:defRPr lang="en-US"/>
            </a:defPPr>
            <a:lvl1pPr indent="0" algn="just">
              <a:buNone/>
              <a:defRPr sz="1400">
                <a:solidFill>
                  <a:schemeClr val="bg1"/>
                </a:solidFill>
              </a:defRPr>
            </a:lvl1pPr>
          </a:lstStyle>
          <a:p>
            <a:pPr algn="ctr"/>
            <a:r>
              <a:rPr lang="en-US" b="1" u="sng" dirty="0">
                <a:solidFill>
                  <a:srgbClr val="FFC000"/>
                </a:solidFill>
              </a:rPr>
              <a:t>Suggested Note</a:t>
            </a:r>
            <a:endParaRPr lang="en-US" u="sng" dirty="0">
              <a:solidFill>
                <a:srgbClr val="FFC000"/>
              </a:solidFill>
            </a:endParaRPr>
          </a:p>
          <a:p>
            <a:r>
              <a:rPr lang="en-US" dirty="0">
                <a:solidFill>
                  <a:srgbClr val="FFC000"/>
                </a:solidFill>
              </a:rPr>
              <a:t>Before installation of every new version needs to delete the previous one.</a:t>
            </a:r>
          </a:p>
          <a:p>
            <a:endParaRPr lang="en-US" dirty="0"/>
          </a:p>
          <a:p>
            <a:pPr algn="ctr"/>
            <a:r>
              <a:rPr lang="en-US" b="1" u="sng"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Note</a:t>
            </a:r>
            <a:endParaRPr lang="en-US"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Please ensure Bluetooth &amp; Mobile Wi-Fi or Mobile Data must be ON the device.</a:t>
            </a:r>
            <a:endParaRPr lang="en-US" dirty="0">
              <a:solidFill>
                <a:srgbClr val="FFC000"/>
              </a:solidFill>
            </a:endParaRPr>
          </a:p>
        </p:txBody>
      </p:sp>
      <p:pic>
        <p:nvPicPr>
          <p:cNvPr id="10" name="Picture 9" descr="Graphical user interface, application&#10;&#10;Description automatically generated">
            <a:extLst>
              <a:ext uri="{FF2B5EF4-FFF2-40B4-BE49-F238E27FC236}">
                <a16:creationId xmlns:a16="http://schemas.microsoft.com/office/drawing/2014/main" id="{343AD9DD-9F8A-1A66-A2C1-D9550953F0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8564" y="1509721"/>
            <a:ext cx="2129017" cy="4258033"/>
          </a:xfrm>
          <a:prstGeom prst="rect">
            <a:avLst/>
          </a:prstGeom>
          <a:ln w="12700">
            <a:solidFill>
              <a:srgbClr val="002060"/>
            </a:solidFill>
            <a:extLst>
              <a:ext uri="{C807C97D-BFC1-408E-A445-0C87EB9F89A2}">
                <ask:lineSketchStyleProps xmlns:ask="http://schemas.microsoft.com/office/drawing/2018/sketchyshapes">
                  <ask:type>
                    <ask:lineSketchNone/>
                  </ask:type>
                </ask:lineSketchStyleProps>
              </a:ext>
            </a:extLst>
          </a:ln>
        </p:spPr>
      </p:pic>
      <p:pic>
        <p:nvPicPr>
          <p:cNvPr id="13" name="Picture 12" descr="Graphical user interface, application&#10;&#10;Description automatically generated">
            <a:extLst>
              <a:ext uri="{FF2B5EF4-FFF2-40B4-BE49-F238E27FC236}">
                <a16:creationId xmlns:a16="http://schemas.microsoft.com/office/drawing/2014/main" id="{6CD2853B-9506-842B-6497-142A26AF7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726" y="1509721"/>
            <a:ext cx="2017383" cy="4258033"/>
          </a:xfrm>
          <a:prstGeom prst="rect">
            <a:avLst/>
          </a:prstGeom>
          <a:ln w="12700">
            <a:solidFill>
              <a:srgbClr val="002060"/>
            </a:solidFill>
          </a:ln>
        </p:spPr>
      </p:pic>
    </p:spTree>
    <p:extLst>
      <p:ext uri="{BB962C8B-B14F-4D97-AF65-F5344CB8AC3E}">
        <p14:creationId xmlns:p14="http://schemas.microsoft.com/office/powerpoint/2010/main" val="2361636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5FE129BD-26F1-1D3F-9736-DE1A5FBDDD15}"/>
              </a:ext>
            </a:extLst>
          </p:cNvPr>
          <p:cNvSpPr txBox="1"/>
          <p:nvPr/>
        </p:nvSpPr>
        <p:spPr>
          <a:xfrm>
            <a:off x="7419138" y="2739038"/>
            <a:ext cx="4050498" cy="1077218"/>
          </a:xfrm>
          <a:prstGeom prst="rect">
            <a:avLst/>
          </a:prstGeom>
          <a:solidFill>
            <a:srgbClr val="002060"/>
          </a:solidFill>
        </p:spPr>
        <p:txBody>
          <a:bodyPr wrap="square">
            <a:spAutoFit/>
          </a:bodyPr>
          <a:lstStyle>
            <a:defPPr>
              <a:defRPr lang="en-US"/>
            </a:defPPr>
            <a:lvl1pPr marL="285750" indent="-285750" algn="just">
              <a:lnSpc>
                <a:spcPct val="100000"/>
              </a:lnSpc>
              <a:buFont typeface="Wingdings" panose="05000000000000000000" pitchFamily="2" charset="2"/>
              <a:buChar char="§"/>
              <a:defRPr sz="1600" b="0">
                <a:solidFill>
                  <a:schemeClr val="bg1"/>
                </a:solidFill>
                <a:latin typeface="Calibri (Body)"/>
              </a:defRPr>
            </a:lvl1pPr>
          </a:lstStyle>
          <a:p>
            <a:r>
              <a:rPr lang="en-US" dirty="0"/>
              <a:t>Users can search the Smart device with the help of the Scan Barcode option or Manual Enter option. The scanned result will be shown as in the last image. </a:t>
            </a:r>
            <a:endParaRPr lang="en-IN" dirty="0"/>
          </a:p>
        </p:txBody>
      </p:sp>
      <p:pic>
        <p:nvPicPr>
          <p:cNvPr id="4" name="Picture 3">
            <a:extLst>
              <a:ext uri="{FF2B5EF4-FFF2-40B4-BE49-F238E27FC236}">
                <a16:creationId xmlns:a16="http://schemas.microsoft.com/office/drawing/2014/main" id="{09384943-ABF2-D796-63FC-2288C2BCFAFE}"/>
              </a:ext>
            </a:extLst>
          </p:cNvPr>
          <p:cNvPicPr>
            <a:picLocks noChangeAspect="1"/>
          </p:cNvPicPr>
          <p:nvPr/>
        </p:nvPicPr>
        <p:blipFill>
          <a:blip r:embed="rId4"/>
          <a:stretch>
            <a:fillRect/>
          </a:stretch>
        </p:blipFill>
        <p:spPr>
          <a:xfrm>
            <a:off x="4042088" y="743997"/>
            <a:ext cx="2600325" cy="5067300"/>
          </a:xfrm>
          <a:prstGeom prst="rect">
            <a:avLst/>
          </a:prstGeom>
        </p:spPr>
      </p:pic>
      <p:pic>
        <p:nvPicPr>
          <p:cNvPr id="5" name="Picture 4">
            <a:extLst>
              <a:ext uri="{FF2B5EF4-FFF2-40B4-BE49-F238E27FC236}">
                <a16:creationId xmlns:a16="http://schemas.microsoft.com/office/drawing/2014/main" id="{66668FF5-4253-7591-9FC1-FCAD05F367AD}"/>
              </a:ext>
            </a:extLst>
          </p:cNvPr>
          <p:cNvPicPr>
            <a:picLocks noChangeAspect="1"/>
          </p:cNvPicPr>
          <p:nvPr/>
        </p:nvPicPr>
        <p:blipFill>
          <a:blip r:embed="rId5"/>
          <a:stretch>
            <a:fillRect/>
          </a:stretch>
        </p:blipFill>
        <p:spPr>
          <a:xfrm>
            <a:off x="722364" y="743997"/>
            <a:ext cx="2542999" cy="5067300"/>
          </a:xfrm>
          <a:prstGeom prst="rect">
            <a:avLst/>
          </a:prstGeom>
        </p:spPr>
      </p:pic>
    </p:spTree>
    <p:extLst>
      <p:ext uri="{BB962C8B-B14F-4D97-AF65-F5344CB8AC3E}">
        <p14:creationId xmlns:p14="http://schemas.microsoft.com/office/powerpoint/2010/main" val="4035257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E5A73C3C-7C0D-F37E-54E9-617679540F25}"/>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NEARBY DEVICES- </a:t>
            </a:r>
            <a:r>
              <a:rPr lang="en-MY" sz="1800" b="1" dirty="0">
                <a:solidFill>
                  <a:srgbClr val="FFC000"/>
                </a:solidFill>
              </a:rPr>
              <a:t>SCANNING FOR CAREL DEVICES</a:t>
            </a:r>
          </a:p>
        </p:txBody>
      </p:sp>
      <p:sp>
        <p:nvSpPr>
          <p:cNvPr id="4" name="TextBox 3">
            <a:extLst>
              <a:ext uri="{FF2B5EF4-FFF2-40B4-BE49-F238E27FC236}">
                <a16:creationId xmlns:a16="http://schemas.microsoft.com/office/drawing/2014/main" id="{F253CF43-88D7-6E24-6060-D87B82394DC4}"/>
              </a:ext>
            </a:extLst>
          </p:cNvPr>
          <p:cNvSpPr txBox="1"/>
          <p:nvPr/>
        </p:nvSpPr>
        <p:spPr>
          <a:xfrm>
            <a:off x="7250145" y="2000374"/>
            <a:ext cx="4209724" cy="255454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Users can search for smart devices with the help of the Scan Barcode option or Manual Enter option only with the MAC Address of a Carel device.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The scanned result will be shown as the last image.  </a:t>
            </a:r>
          </a:p>
          <a:p>
            <a:pPr marL="285750" indent="-285750" algn="just">
              <a:lnSpc>
                <a:spcPct val="100000"/>
              </a:lnSpc>
              <a:buFont typeface="Wingdings" panose="05000000000000000000" pitchFamily="2" charset="2"/>
              <a:buChar char="§"/>
            </a:pPr>
            <a:endParaRPr lang="en-US" sz="1600" b="0" dirty="0"/>
          </a:p>
          <a:p>
            <a:pPr algn="just">
              <a:lnSpc>
                <a:spcPct val="100000"/>
              </a:lnSpc>
            </a:pPr>
            <a:r>
              <a:rPr lang="en-US" sz="1600" dirty="0">
                <a:solidFill>
                  <a:srgbClr val="FFC000"/>
                </a:solidFill>
              </a:rPr>
              <a:t>Note: User can search Wellington Smart device and Nexo device using Device Name.</a:t>
            </a:r>
          </a:p>
        </p:txBody>
      </p:sp>
      <p:pic>
        <p:nvPicPr>
          <p:cNvPr id="5" name="Picture 4">
            <a:extLst>
              <a:ext uri="{FF2B5EF4-FFF2-40B4-BE49-F238E27FC236}">
                <a16:creationId xmlns:a16="http://schemas.microsoft.com/office/drawing/2014/main" id="{451DC186-20DE-0476-DD96-F35BBF3605FA}"/>
              </a:ext>
            </a:extLst>
          </p:cNvPr>
          <p:cNvPicPr>
            <a:picLocks noChangeAspect="1"/>
          </p:cNvPicPr>
          <p:nvPr/>
        </p:nvPicPr>
        <p:blipFill>
          <a:blip r:embed="rId4"/>
          <a:stretch>
            <a:fillRect/>
          </a:stretch>
        </p:blipFill>
        <p:spPr>
          <a:xfrm>
            <a:off x="731950" y="862012"/>
            <a:ext cx="2609850" cy="5133975"/>
          </a:xfrm>
          <a:prstGeom prst="rect">
            <a:avLst/>
          </a:prstGeom>
        </p:spPr>
      </p:pic>
      <p:pic>
        <p:nvPicPr>
          <p:cNvPr id="6" name="Picture 5">
            <a:extLst>
              <a:ext uri="{FF2B5EF4-FFF2-40B4-BE49-F238E27FC236}">
                <a16:creationId xmlns:a16="http://schemas.microsoft.com/office/drawing/2014/main" id="{8D69F21C-1918-8320-C48D-744EBE388F30}"/>
              </a:ext>
            </a:extLst>
          </p:cNvPr>
          <p:cNvPicPr>
            <a:picLocks noChangeAspect="1"/>
          </p:cNvPicPr>
          <p:nvPr/>
        </p:nvPicPr>
        <p:blipFill>
          <a:blip r:embed="rId5"/>
          <a:stretch>
            <a:fillRect/>
          </a:stretch>
        </p:blipFill>
        <p:spPr>
          <a:xfrm>
            <a:off x="4014941" y="862012"/>
            <a:ext cx="2562243" cy="5133975"/>
          </a:xfrm>
          <a:prstGeom prst="rect">
            <a:avLst/>
          </a:prstGeom>
        </p:spPr>
      </p:pic>
    </p:spTree>
    <p:extLst>
      <p:ext uri="{BB962C8B-B14F-4D97-AF65-F5344CB8AC3E}">
        <p14:creationId xmlns:p14="http://schemas.microsoft.com/office/powerpoint/2010/main" val="1589620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E43C67C3-E28F-9522-DFF6-DCE7B555AE5C}"/>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GATEWAY SETTINGS- </a:t>
            </a:r>
            <a:r>
              <a:rPr lang="en-MY" sz="1800" b="1" dirty="0">
                <a:solidFill>
                  <a:srgbClr val="FFC000"/>
                </a:solidFill>
              </a:rPr>
              <a:t>GATEWAY SETTINGS</a:t>
            </a:r>
          </a:p>
        </p:txBody>
      </p:sp>
      <p:sp>
        <p:nvSpPr>
          <p:cNvPr id="4" name="TextBox 3">
            <a:extLst>
              <a:ext uri="{FF2B5EF4-FFF2-40B4-BE49-F238E27FC236}">
                <a16:creationId xmlns:a16="http://schemas.microsoft.com/office/drawing/2014/main" id="{4072C636-8BB1-D52D-FA0C-D39588A539EA}"/>
              </a:ext>
            </a:extLst>
          </p:cNvPr>
          <p:cNvSpPr txBox="1"/>
          <p:nvPr/>
        </p:nvSpPr>
        <p:spPr>
          <a:xfrm>
            <a:off x="8793776" y="2137595"/>
            <a:ext cx="2886829" cy="255454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Use GATEWAY SETTINGS to check specific smart device current APN and URL data.</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by Cooler SN or Technical ID. The user can also search by ENTER MANUALLY BARCODE of Cooler SN or Technical ID.</a:t>
            </a:r>
          </a:p>
        </p:txBody>
      </p:sp>
      <p:pic>
        <p:nvPicPr>
          <p:cNvPr id="6" name="Picture 5">
            <a:extLst>
              <a:ext uri="{FF2B5EF4-FFF2-40B4-BE49-F238E27FC236}">
                <a16:creationId xmlns:a16="http://schemas.microsoft.com/office/drawing/2014/main" id="{0AB80ECF-8776-AB98-A3EF-01179456D7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0948" y="916026"/>
            <a:ext cx="2416933" cy="5043811"/>
          </a:xfrm>
          <a:prstGeom prst="rect">
            <a:avLst/>
          </a:prstGeom>
          <a:ln w="19050">
            <a:solidFill>
              <a:schemeClr val="tx1"/>
            </a:solidFill>
          </a:ln>
        </p:spPr>
      </p:pic>
      <p:pic>
        <p:nvPicPr>
          <p:cNvPr id="7" name="Picture 6">
            <a:extLst>
              <a:ext uri="{FF2B5EF4-FFF2-40B4-BE49-F238E27FC236}">
                <a16:creationId xmlns:a16="http://schemas.microsoft.com/office/drawing/2014/main" id="{B487A4D8-65D7-494E-A815-DECD0DB014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8119" y="898082"/>
            <a:ext cx="2416933" cy="5033570"/>
          </a:xfrm>
          <a:prstGeom prst="rect">
            <a:avLst/>
          </a:prstGeom>
          <a:ln w="19050">
            <a:solidFill>
              <a:schemeClr val="tx1"/>
            </a:solidFill>
          </a:ln>
        </p:spPr>
      </p:pic>
      <p:grpSp>
        <p:nvGrpSpPr>
          <p:cNvPr id="8" name="Group 7">
            <a:extLst>
              <a:ext uri="{FF2B5EF4-FFF2-40B4-BE49-F238E27FC236}">
                <a16:creationId xmlns:a16="http://schemas.microsoft.com/office/drawing/2014/main" id="{2DC2793A-A5A0-12CA-F5C9-613682CD28A6}"/>
              </a:ext>
            </a:extLst>
          </p:cNvPr>
          <p:cNvGrpSpPr/>
          <p:nvPr/>
        </p:nvGrpSpPr>
        <p:grpSpPr>
          <a:xfrm>
            <a:off x="639525" y="904281"/>
            <a:ext cx="2282698" cy="5067300"/>
            <a:chOff x="442233" y="871573"/>
            <a:chExt cx="2282698" cy="5067300"/>
          </a:xfrm>
        </p:grpSpPr>
        <p:pic>
          <p:nvPicPr>
            <p:cNvPr id="9" name="Picture 8">
              <a:extLst>
                <a:ext uri="{FF2B5EF4-FFF2-40B4-BE49-F238E27FC236}">
                  <a16:creationId xmlns:a16="http://schemas.microsoft.com/office/drawing/2014/main" id="{2303E1C2-05EB-E62E-BAA6-9BB23A5F207C}"/>
                </a:ext>
              </a:extLst>
            </p:cNvPr>
            <p:cNvPicPr>
              <a:picLocks noChangeAspect="1"/>
            </p:cNvPicPr>
            <p:nvPr/>
          </p:nvPicPr>
          <p:blipFill>
            <a:blip r:embed="rId6"/>
            <a:srcRect/>
            <a:stretch/>
          </p:blipFill>
          <p:spPr>
            <a:xfrm>
              <a:off x="442233" y="871573"/>
              <a:ext cx="2282698" cy="5067300"/>
            </a:xfrm>
            <a:prstGeom prst="rect">
              <a:avLst/>
            </a:prstGeom>
            <a:ln w="28575">
              <a:solidFill>
                <a:schemeClr val="tx1"/>
              </a:solidFill>
            </a:ln>
          </p:spPr>
        </p:pic>
        <p:sp>
          <p:nvSpPr>
            <p:cNvPr id="10" name="Rectangle 9">
              <a:extLst>
                <a:ext uri="{FF2B5EF4-FFF2-40B4-BE49-F238E27FC236}">
                  <a16:creationId xmlns:a16="http://schemas.microsoft.com/office/drawing/2014/main" id="{3653BF41-FB89-D274-6487-B0F0917A55A9}"/>
                </a:ext>
              </a:extLst>
            </p:cNvPr>
            <p:cNvSpPr/>
            <p:nvPr/>
          </p:nvSpPr>
          <p:spPr>
            <a:xfrm>
              <a:off x="542483" y="4853518"/>
              <a:ext cx="2082197" cy="43507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2369140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26803"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80853D0E-DB2E-CF83-AC3A-33C8EADB63FF}"/>
              </a:ext>
            </a:extLst>
          </p:cNvPr>
          <p:cNvSpPr txBox="1"/>
          <p:nvPr/>
        </p:nvSpPr>
        <p:spPr>
          <a:xfrm>
            <a:off x="8718810" y="2269825"/>
            <a:ext cx="2875006" cy="206210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GATEWAY APN</a:t>
            </a:r>
          </a:p>
          <a:p>
            <a:pPr>
              <a:lnSpc>
                <a:spcPct val="100000"/>
              </a:lnSpc>
            </a:pPr>
            <a:endParaRPr lang="en-US" sz="1600" dirty="0"/>
          </a:p>
          <a:p>
            <a:pPr marL="285750" indent="-285750" algn="just">
              <a:lnSpc>
                <a:spcPct val="100000"/>
              </a:lnSpc>
              <a:buFont typeface="Wingdings" panose="05000000000000000000" pitchFamily="2" charset="2"/>
              <a:buChar char="§"/>
            </a:pPr>
            <a:r>
              <a:rPr lang="en-US" sz="1600" b="0" dirty="0"/>
              <a:t>By tapping on the parameter, the user can change the values of the gateway APN value, and after successfully changing the APN success message will appear.</a:t>
            </a:r>
          </a:p>
        </p:txBody>
      </p:sp>
      <p:pic>
        <p:nvPicPr>
          <p:cNvPr id="4" name="Picture 3">
            <a:extLst>
              <a:ext uri="{FF2B5EF4-FFF2-40B4-BE49-F238E27FC236}">
                <a16:creationId xmlns:a16="http://schemas.microsoft.com/office/drawing/2014/main" id="{83DB8F34-9495-76B0-5FDD-6F04AC41B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83" y="784137"/>
            <a:ext cx="2406650" cy="5033483"/>
          </a:xfrm>
          <a:prstGeom prst="rect">
            <a:avLst/>
          </a:prstGeom>
          <a:ln w="19050">
            <a:solidFill>
              <a:schemeClr val="tx1"/>
            </a:solidFill>
          </a:ln>
        </p:spPr>
      </p:pic>
      <p:pic>
        <p:nvPicPr>
          <p:cNvPr id="5" name="Picture 4">
            <a:extLst>
              <a:ext uri="{FF2B5EF4-FFF2-40B4-BE49-F238E27FC236}">
                <a16:creationId xmlns:a16="http://schemas.microsoft.com/office/drawing/2014/main" id="{32B1F272-4322-5715-8CA2-905C10A6049E}"/>
              </a:ext>
            </a:extLst>
          </p:cNvPr>
          <p:cNvPicPr>
            <a:picLocks noChangeAspect="1"/>
          </p:cNvPicPr>
          <p:nvPr/>
        </p:nvPicPr>
        <p:blipFill>
          <a:blip r:embed="rId5"/>
          <a:stretch>
            <a:fillRect/>
          </a:stretch>
        </p:blipFill>
        <p:spPr>
          <a:xfrm>
            <a:off x="598184" y="788420"/>
            <a:ext cx="2419350" cy="5029200"/>
          </a:xfrm>
          <a:prstGeom prst="rect">
            <a:avLst/>
          </a:prstGeom>
          <a:ln w="19050">
            <a:solidFill>
              <a:schemeClr val="tx1"/>
            </a:solidFill>
          </a:ln>
        </p:spPr>
      </p:pic>
      <p:pic>
        <p:nvPicPr>
          <p:cNvPr id="6" name="Picture 5">
            <a:extLst>
              <a:ext uri="{FF2B5EF4-FFF2-40B4-BE49-F238E27FC236}">
                <a16:creationId xmlns:a16="http://schemas.microsoft.com/office/drawing/2014/main" id="{91AF7736-0C92-08A9-BABE-8438FC0DB37D}"/>
              </a:ext>
            </a:extLst>
          </p:cNvPr>
          <p:cNvPicPr>
            <a:picLocks noChangeAspect="1"/>
          </p:cNvPicPr>
          <p:nvPr/>
        </p:nvPicPr>
        <p:blipFill>
          <a:blip r:embed="rId6"/>
          <a:stretch>
            <a:fillRect/>
          </a:stretch>
        </p:blipFill>
        <p:spPr>
          <a:xfrm>
            <a:off x="3312992" y="771988"/>
            <a:ext cx="2428875" cy="5057775"/>
          </a:xfrm>
          <a:prstGeom prst="rect">
            <a:avLst/>
          </a:prstGeom>
          <a:ln w="19050">
            <a:solidFill>
              <a:schemeClr val="tx1"/>
            </a:solidFill>
          </a:ln>
        </p:spPr>
      </p:pic>
    </p:spTree>
    <p:extLst>
      <p:ext uri="{BB962C8B-B14F-4D97-AF65-F5344CB8AC3E}">
        <p14:creationId xmlns:p14="http://schemas.microsoft.com/office/powerpoint/2010/main" val="1315021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7623516E-4FD1-4D71-FE05-B0F7A0820679}"/>
              </a:ext>
            </a:extLst>
          </p:cNvPr>
          <p:cNvSpPr txBox="1"/>
          <p:nvPr/>
        </p:nvSpPr>
        <p:spPr>
          <a:xfrm>
            <a:off x="8369487" y="2274838"/>
            <a:ext cx="3365575" cy="2308324"/>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800" dirty="0"/>
              <a:t>GATEWAY URL</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By tapping on the parameter, the user can change the values of the gateway URL value and after successfully changing the URL success message will appear.</a:t>
            </a:r>
          </a:p>
        </p:txBody>
      </p:sp>
      <p:pic>
        <p:nvPicPr>
          <p:cNvPr id="4" name="Picture 3">
            <a:extLst>
              <a:ext uri="{FF2B5EF4-FFF2-40B4-BE49-F238E27FC236}">
                <a16:creationId xmlns:a16="http://schemas.microsoft.com/office/drawing/2014/main" id="{CF9D530A-4DCC-5606-0872-42744D863290}"/>
              </a:ext>
            </a:extLst>
          </p:cNvPr>
          <p:cNvPicPr>
            <a:picLocks noChangeAspect="1"/>
          </p:cNvPicPr>
          <p:nvPr/>
        </p:nvPicPr>
        <p:blipFill>
          <a:blip r:embed="rId4"/>
          <a:stretch>
            <a:fillRect/>
          </a:stretch>
        </p:blipFill>
        <p:spPr>
          <a:xfrm>
            <a:off x="3097529" y="777334"/>
            <a:ext cx="2362500" cy="5040000"/>
          </a:xfrm>
          <a:prstGeom prst="rect">
            <a:avLst/>
          </a:prstGeom>
          <a:ln w="19050">
            <a:solidFill>
              <a:schemeClr val="tx1"/>
            </a:solidFill>
          </a:ln>
        </p:spPr>
      </p:pic>
      <p:pic>
        <p:nvPicPr>
          <p:cNvPr id="5" name="Picture 4">
            <a:extLst>
              <a:ext uri="{FF2B5EF4-FFF2-40B4-BE49-F238E27FC236}">
                <a16:creationId xmlns:a16="http://schemas.microsoft.com/office/drawing/2014/main" id="{97C6FF16-7E75-B1A4-8FF3-01A661236807}"/>
              </a:ext>
            </a:extLst>
          </p:cNvPr>
          <p:cNvPicPr>
            <a:picLocks noChangeAspect="1"/>
          </p:cNvPicPr>
          <p:nvPr/>
        </p:nvPicPr>
        <p:blipFill>
          <a:blip r:embed="rId5"/>
          <a:stretch>
            <a:fillRect/>
          </a:stretch>
        </p:blipFill>
        <p:spPr>
          <a:xfrm>
            <a:off x="5709846" y="792259"/>
            <a:ext cx="2409825" cy="5010150"/>
          </a:xfrm>
          <a:prstGeom prst="rect">
            <a:avLst/>
          </a:prstGeom>
          <a:ln w="19050">
            <a:solidFill>
              <a:schemeClr val="tx1"/>
            </a:solidFill>
          </a:ln>
        </p:spPr>
      </p:pic>
      <p:pic>
        <p:nvPicPr>
          <p:cNvPr id="6" name="Picture 5">
            <a:extLst>
              <a:ext uri="{FF2B5EF4-FFF2-40B4-BE49-F238E27FC236}">
                <a16:creationId xmlns:a16="http://schemas.microsoft.com/office/drawing/2014/main" id="{AD7402F9-487B-EE96-D499-8DF054FC24DF}"/>
              </a:ext>
            </a:extLst>
          </p:cNvPr>
          <p:cNvPicPr>
            <a:picLocks noChangeAspect="1"/>
          </p:cNvPicPr>
          <p:nvPr/>
        </p:nvPicPr>
        <p:blipFill>
          <a:blip r:embed="rId6"/>
          <a:stretch>
            <a:fillRect/>
          </a:stretch>
        </p:blipFill>
        <p:spPr>
          <a:xfrm>
            <a:off x="456937" y="797659"/>
            <a:ext cx="2390775" cy="5019675"/>
          </a:xfrm>
          <a:prstGeom prst="rect">
            <a:avLst/>
          </a:prstGeom>
          <a:ln w="19050">
            <a:solidFill>
              <a:schemeClr val="tx1"/>
            </a:solidFill>
          </a:ln>
        </p:spPr>
      </p:pic>
    </p:spTree>
    <p:extLst>
      <p:ext uri="{BB962C8B-B14F-4D97-AF65-F5344CB8AC3E}">
        <p14:creationId xmlns:p14="http://schemas.microsoft.com/office/powerpoint/2010/main" val="642965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B7EBCF16-D066-AE40-0451-059ADF61F547}"/>
              </a:ext>
            </a:extLst>
          </p:cNvPr>
          <p:cNvSpPr>
            <a:spLocks noGrp="1"/>
          </p:cNvSpPr>
          <p:nvPr>
            <p:ph type="title"/>
          </p:nvPr>
        </p:nvSpPr>
        <p:spPr>
          <a:xfrm>
            <a:off x="231937" y="152179"/>
            <a:ext cx="10515600" cy="485917"/>
          </a:xfrm>
        </p:spPr>
        <p:txBody>
          <a:bodyPr>
            <a:normAutofit fontScale="90000"/>
          </a:bodyPr>
          <a:lstStyle/>
          <a:p>
            <a:r>
              <a:rPr lang="en-US" sz="3600" b="1" dirty="0">
                <a:solidFill>
                  <a:srgbClr val="FFC000"/>
                </a:solidFill>
              </a:rPr>
              <a:t>MESSAGES – SCAN COOLER MESSAGES</a:t>
            </a:r>
            <a:endParaRPr lang="en-MY" sz="3600" b="1" dirty="0">
              <a:solidFill>
                <a:srgbClr val="FFC000"/>
              </a:solidFill>
            </a:endParaRPr>
          </a:p>
        </p:txBody>
      </p:sp>
      <p:graphicFrame>
        <p:nvGraphicFramePr>
          <p:cNvPr id="4" name="Table 3">
            <a:extLst>
              <a:ext uri="{FF2B5EF4-FFF2-40B4-BE49-F238E27FC236}">
                <a16:creationId xmlns:a16="http://schemas.microsoft.com/office/drawing/2014/main" id="{E65C6E0B-3289-7125-A0CC-D86F531F9456}"/>
              </a:ext>
            </a:extLst>
          </p:cNvPr>
          <p:cNvGraphicFramePr>
            <a:graphicFrameLocks noGrp="1"/>
          </p:cNvGraphicFramePr>
          <p:nvPr>
            <p:extLst>
              <p:ext uri="{D42A27DB-BD31-4B8C-83A1-F6EECF244321}">
                <p14:modId xmlns:p14="http://schemas.microsoft.com/office/powerpoint/2010/main" val="3395228422"/>
              </p:ext>
            </p:extLst>
          </p:nvPr>
        </p:nvGraphicFramePr>
        <p:xfrm>
          <a:off x="562650" y="909421"/>
          <a:ext cx="11032690" cy="4970875"/>
        </p:xfrm>
        <a:graphic>
          <a:graphicData uri="http://schemas.openxmlformats.org/drawingml/2006/table">
            <a:tbl>
              <a:tblPr firstRow="1" firstCol="1" bandRow="1">
                <a:tableStyleId>{3B4B98B0-60AC-42C2-AFA5-B58CD77FA1E5}</a:tableStyleId>
              </a:tblPr>
              <a:tblGrid>
                <a:gridCol w="4135784">
                  <a:extLst>
                    <a:ext uri="{9D8B030D-6E8A-4147-A177-3AD203B41FA5}">
                      <a16:colId xmlns:a16="http://schemas.microsoft.com/office/drawing/2014/main" val="472277969"/>
                    </a:ext>
                  </a:extLst>
                </a:gridCol>
                <a:gridCol w="2336334">
                  <a:extLst>
                    <a:ext uri="{9D8B030D-6E8A-4147-A177-3AD203B41FA5}">
                      <a16:colId xmlns:a16="http://schemas.microsoft.com/office/drawing/2014/main" val="3902329535"/>
                    </a:ext>
                  </a:extLst>
                </a:gridCol>
                <a:gridCol w="4560572">
                  <a:extLst>
                    <a:ext uri="{9D8B030D-6E8A-4147-A177-3AD203B41FA5}">
                      <a16:colId xmlns:a16="http://schemas.microsoft.com/office/drawing/2014/main" val="4212446606"/>
                    </a:ext>
                  </a:extLst>
                </a:gridCol>
              </a:tblGrid>
              <a:tr h="710125">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Detailed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Short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User Story</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555563113"/>
                  </a:ext>
                </a:extLst>
              </a:tr>
              <a:tr h="710125">
                <a:tc>
                  <a:txBody>
                    <a:bodyPr/>
                    <a:lstStyle/>
                    <a:p>
                      <a:pPr algn="just">
                        <a:lnSpc>
                          <a:spcPct val="115000"/>
                        </a:lnSpc>
                        <a:spcAft>
                          <a:spcPts val="1000"/>
                        </a:spcAft>
                      </a:pPr>
                      <a:r>
                        <a:rPr lang="en-US" sz="1400" dirty="0">
                          <a:solidFill>
                            <a:srgbClr val="002060"/>
                          </a:solidFill>
                          <a:effectLst/>
                        </a:rPr>
                        <a:t>Cooler SN or Technical ID &lt;Cooler SN&gt; is associated with Gateway &lt;GW SN&gt;</a:t>
                      </a:r>
                    </a:p>
                  </a:txBody>
                  <a:tcPr marL="68580" marR="68580" marT="0" marB="0" anchor="ctr"/>
                </a:tc>
                <a:tc>
                  <a:txBody>
                    <a:bodyPr/>
                    <a:lstStyle/>
                    <a:p>
                      <a:pPr algn="ctr">
                        <a:lnSpc>
                          <a:spcPct val="115000"/>
                        </a:lnSpc>
                        <a:spcAft>
                          <a:spcPts val="1000"/>
                        </a:spcAft>
                      </a:pPr>
                      <a:r>
                        <a:rPr lang="en-US" sz="2000" b="1" dirty="0">
                          <a:solidFill>
                            <a:srgbClr val="002060"/>
                          </a:solidFill>
                          <a:effectLst/>
                        </a:rPr>
                        <a:t>Error 101</a:t>
                      </a: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If Cooler is available in the portal and not associated with any smart device but associated with any gateway.</a:t>
                      </a:r>
                    </a:p>
                  </a:txBody>
                  <a:tcPr marL="68580" marR="68580" marT="0" marB="0" anchor="ctr"/>
                </a:tc>
                <a:extLst>
                  <a:ext uri="{0D108BD9-81ED-4DB2-BD59-A6C34878D82A}">
                    <a16:rowId xmlns:a16="http://schemas.microsoft.com/office/drawing/2014/main" val="935625288"/>
                  </a:ext>
                </a:extLst>
              </a:tr>
              <a:tr h="710125">
                <a:tc>
                  <a:txBody>
                    <a:bodyPr/>
                    <a:lstStyle/>
                    <a:p>
                      <a:pPr algn="just">
                        <a:lnSpc>
                          <a:spcPct val="115000"/>
                        </a:lnSpc>
                        <a:spcAft>
                          <a:spcPts val="1000"/>
                        </a:spcAft>
                      </a:pPr>
                      <a:r>
                        <a:rPr lang="en-US" sz="1400" dirty="0">
                          <a:solidFill>
                            <a:srgbClr val="002060"/>
                          </a:solidFill>
                          <a:effectLst/>
                        </a:rPr>
                        <a:t>Cooler SN or Technical ID &lt;Cooler SN&gt; is associated with Smart Device &lt;SD SN&gt;</a:t>
                      </a:r>
                    </a:p>
                  </a:txBody>
                  <a:tcPr marL="68580" marR="68580" marT="0" marB="0" anchor="ctr"/>
                </a:tc>
                <a:tc>
                  <a:txBody>
                    <a:bodyPr/>
                    <a:lstStyle/>
                    <a:p>
                      <a:pPr algn="ctr">
                        <a:lnSpc>
                          <a:spcPct val="115000"/>
                        </a:lnSpc>
                        <a:spcAft>
                          <a:spcPts val="1000"/>
                        </a:spcAft>
                      </a:pPr>
                      <a:r>
                        <a:rPr lang="en-US" sz="2000" b="1" dirty="0">
                          <a:solidFill>
                            <a:srgbClr val="002060"/>
                          </a:solidFill>
                          <a:effectLst/>
                        </a:rPr>
                        <a:t>Error 102</a:t>
                      </a: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If Cooler is available in the portal and not associated with any gateway but associated with any smart device.</a:t>
                      </a:r>
                    </a:p>
                  </a:txBody>
                  <a:tcPr marL="68580" marR="68580" marT="0" marB="0" anchor="ctr"/>
                </a:tc>
                <a:extLst>
                  <a:ext uri="{0D108BD9-81ED-4DB2-BD59-A6C34878D82A}">
                    <a16:rowId xmlns:a16="http://schemas.microsoft.com/office/drawing/2014/main" val="4206860399"/>
                  </a:ext>
                </a:extLst>
              </a:tr>
              <a:tr h="710125">
                <a:tc>
                  <a:txBody>
                    <a:bodyPr/>
                    <a:lstStyle/>
                    <a:p>
                      <a:pPr algn="just">
                        <a:lnSpc>
                          <a:spcPct val="115000"/>
                        </a:lnSpc>
                        <a:spcAft>
                          <a:spcPts val="1000"/>
                        </a:spcAft>
                      </a:pPr>
                      <a:r>
                        <a:rPr lang="en-US" sz="1400" dirty="0">
                          <a:solidFill>
                            <a:srgbClr val="002060"/>
                          </a:solidFill>
                          <a:effectLst/>
                        </a:rPr>
                        <a:t>Cooler SN or Technical ID &lt;Cooler SN&gt; is associated with Gateway &lt;GW SN&gt; and Smart Device &lt;SD SN&gt;</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2000" b="1" dirty="0">
                          <a:solidFill>
                            <a:srgbClr val="002060"/>
                          </a:solidFill>
                          <a:effectLst/>
                        </a:rPr>
                        <a:t>Error 103</a:t>
                      </a: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If Cooler is available in the portal but associated with Smart Device and the gateway.</a:t>
                      </a:r>
                    </a:p>
                  </a:txBody>
                  <a:tcPr marL="68580" marR="68580" marT="0" marB="0" anchor="ctr"/>
                </a:tc>
                <a:extLst>
                  <a:ext uri="{0D108BD9-81ED-4DB2-BD59-A6C34878D82A}">
                    <a16:rowId xmlns:a16="http://schemas.microsoft.com/office/drawing/2014/main" val="889441737"/>
                  </a:ext>
                </a:extLst>
              </a:tr>
              <a:tr h="710125">
                <a:tc>
                  <a:txBody>
                    <a:bodyPr/>
                    <a:lstStyle/>
                    <a:p>
                      <a:pPr algn="just">
                        <a:lnSpc>
                          <a:spcPct val="115000"/>
                        </a:lnSpc>
                        <a:spcAft>
                          <a:spcPts val="1000"/>
                        </a:spcAft>
                      </a:pPr>
                      <a:r>
                        <a:rPr lang="en-US" sz="1400" dirty="0">
                          <a:solidFill>
                            <a:srgbClr val="002060"/>
                          </a:solidFill>
                          <a:effectLst/>
                        </a:rPr>
                        <a:t>Cooler SN or Technical ID &lt;Cooler SN&gt; does not exist in portal</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2000" b="1" dirty="0">
                          <a:solidFill>
                            <a:srgbClr val="002060"/>
                          </a:solidFill>
                          <a:effectLst/>
                        </a:rPr>
                        <a:t>Error 104 </a:t>
                      </a:r>
                      <a:endParaRPr lang="en-IN" sz="20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If the cooler does not available in the portal.</a:t>
                      </a:r>
                    </a:p>
                  </a:txBody>
                  <a:tcPr marL="68580" marR="68580" marT="0" marB="0" anchor="ctr"/>
                </a:tc>
                <a:extLst>
                  <a:ext uri="{0D108BD9-81ED-4DB2-BD59-A6C34878D82A}">
                    <a16:rowId xmlns:a16="http://schemas.microsoft.com/office/drawing/2014/main" val="3127280165"/>
                  </a:ext>
                </a:extLst>
              </a:tr>
              <a:tr h="710125">
                <a:tc>
                  <a:txBody>
                    <a:bodyPr/>
                    <a:lstStyle/>
                    <a:p>
                      <a:pPr algn="just">
                        <a:lnSpc>
                          <a:spcPct val="115000"/>
                        </a:lnSpc>
                        <a:spcAft>
                          <a:spcPts val="1000"/>
                        </a:spcAft>
                      </a:pPr>
                      <a:r>
                        <a:rPr lang="en-US" sz="1400" dirty="0">
                          <a:solidFill>
                            <a:srgbClr val="002060"/>
                          </a:solidFill>
                          <a:effectLst/>
                        </a:rPr>
                        <a:t>Duplicate Cooler SN on cloud, try with the Technical ID or check with the Support Staff</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IN" sz="2000" b="1" kern="1200" dirty="0">
                          <a:solidFill>
                            <a:srgbClr val="002060"/>
                          </a:solidFill>
                          <a:effectLst/>
                          <a:latin typeface="+mn-lt"/>
                          <a:ea typeface="+mn-ea"/>
                          <a:cs typeface="+mn-cs"/>
                        </a:rPr>
                        <a:t>Error 110</a:t>
                      </a:r>
                      <a:endParaRPr lang="en-IN" sz="20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Duplicate Cooler SN on a cloud, try with the Technical ID or check with the Support Staff</a:t>
                      </a:r>
                    </a:p>
                  </a:txBody>
                  <a:tcPr marL="68580" marR="68580" marT="0" marB="0" anchor="ctr"/>
                </a:tc>
                <a:extLst>
                  <a:ext uri="{0D108BD9-81ED-4DB2-BD59-A6C34878D82A}">
                    <a16:rowId xmlns:a16="http://schemas.microsoft.com/office/drawing/2014/main" val="1203582473"/>
                  </a:ext>
                </a:extLst>
              </a:tr>
              <a:tr h="710125">
                <a:tc>
                  <a:txBody>
                    <a:bodyPr/>
                    <a:lstStyle/>
                    <a:p>
                      <a:pPr algn="just">
                        <a:lnSpc>
                          <a:spcPct val="115000"/>
                        </a:lnSpc>
                        <a:spcAft>
                          <a:spcPts val="1000"/>
                        </a:spcAft>
                      </a:pPr>
                      <a:r>
                        <a:rPr lang="en-US" sz="1400" dirty="0">
                          <a:solidFill>
                            <a:srgbClr val="002060"/>
                          </a:solidFill>
                          <a:effectLst/>
                        </a:rPr>
                        <a:t>Duplicate Technical ID on cloud, try with the Cooler SN or check with the Support Staff</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IN" sz="2000" b="1" kern="1200" dirty="0">
                          <a:solidFill>
                            <a:srgbClr val="002060"/>
                          </a:solidFill>
                          <a:effectLst/>
                          <a:latin typeface="+mn-lt"/>
                          <a:ea typeface="+mn-ea"/>
                          <a:cs typeface="+mn-cs"/>
                        </a:rPr>
                        <a:t>Error 111</a:t>
                      </a: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Duplicate Technical ID on a cloud, try with the Cooler SN or check with the Support Staff</a:t>
                      </a:r>
                    </a:p>
                  </a:txBody>
                  <a:tcPr marL="68580" marR="68580" marT="0" marB="0" anchor="ctr"/>
                </a:tc>
                <a:extLst>
                  <a:ext uri="{0D108BD9-81ED-4DB2-BD59-A6C34878D82A}">
                    <a16:rowId xmlns:a16="http://schemas.microsoft.com/office/drawing/2014/main" val="2645763531"/>
                  </a:ext>
                </a:extLst>
              </a:tr>
            </a:tbl>
          </a:graphicData>
        </a:graphic>
      </p:graphicFrame>
    </p:spTree>
    <p:extLst>
      <p:ext uri="{BB962C8B-B14F-4D97-AF65-F5344CB8AC3E}">
        <p14:creationId xmlns:p14="http://schemas.microsoft.com/office/powerpoint/2010/main" val="3011496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6587ADDC-C6B4-00AA-3178-C113E9AE01C3}"/>
              </a:ext>
            </a:extLst>
          </p:cNvPr>
          <p:cNvSpPr>
            <a:spLocks noGrp="1"/>
          </p:cNvSpPr>
          <p:nvPr>
            <p:ph type="title"/>
          </p:nvPr>
        </p:nvSpPr>
        <p:spPr>
          <a:xfrm>
            <a:off x="231937" y="152180"/>
            <a:ext cx="10515600" cy="461362"/>
          </a:xfrm>
        </p:spPr>
        <p:txBody>
          <a:bodyPr>
            <a:normAutofit fontScale="90000"/>
          </a:bodyPr>
          <a:lstStyle/>
          <a:p>
            <a:r>
              <a:rPr lang="en-US" sz="3600" b="1" dirty="0">
                <a:solidFill>
                  <a:srgbClr val="FFC000"/>
                </a:solidFill>
              </a:rPr>
              <a:t>MESSAGES – OK/SUCCESS MESSAGES</a:t>
            </a:r>
            <a:endParaRPr lang="en-MY" sz="3600" b="1" dirty="0">
              <a:solidFill>
                <a:srgbClr val="FFC000"/>
              </a:solidFill>
            </a:endParaRPr>
          </a:p>
        </p:txBody>
      </p:sp>
      <p:graphicFrame>
        <p:nvGraphicFramePr>
          <p:cNvPr id="4" name="Table 3">
            <a:extLst>
              <a:ext uri="{FF2B5EF4-FFF2-40B4-BE49-F238E27FC236}">
                <a16:creationId xmlns:a16="http://schemas.microsoft.com/office/drawing/2014/main" id="{C6DEE041-BFE5-BAB7-1188-77995CCDE745}"/>
              </a:ext>
            </a:extLst>
          </p:cNvPr>
          <p:cNvGraphicFramePr>
            <a:graphicFrameLocks noGrp="1"/>
          </p:cNvGraphicFramePr>
          <p:nvPr>
            <p:extLst>
              <p:ext uri="{D42A27DB-BD31-4B8C-83A1-F6EECF244321}">
                <p14:modId xmlns:p14="http://schemas.microsoft.com/office/powerpoint/2010/main" val="1580924788"/>
              </p:ext>
            </p:extLst>
          </p:nvPr>
        </p:nvGraphicFramePr>
        <p:xfrm>
          <a:off x="562650" y="909422"/>
          <a:ext cx="11032690" cy="4619180"/>
        </p:xfrm>
        <a:graphic>
          <a:graphicData uri="http://schemas.openxmlformats.org/drawingml/2006/table">
            <a:tbl>
              <a:tblPr firstRow="1" firstCol="1" bandRow="1">
                <a:tableStyleId>{3B4B98B0-60AC-42C2-AFA5-B58CD77FA1E5}</a:tableStyleId>
              </a:tblPr>
              <a:tblGrid>
                <a:gridCol w="4135784">
                  <a:extLst>
                    <a:ext uri="{9D8B030D-6E8A-4147-A177-3AD203B41FA5}">
                      <a16:colId xmlns:a16="http://schemas.microsoft.com/office/drawing/2014/main" val="472277969"/>
                    </a:ext>
                  </a:extLst>
                </a:gridCol>
                <a:gridCol w="2336334">
                  <a:extLst>
                    <a:ext uri="{9D8B030D-6E8A-4147-A177-3AD203B41FA5}">
                      <a16:colId xmlns:a16="http://schemas.microsoft.com/office/drawing/2014/main" val="3902329535"/>
                    </a:ext>
                  </a:extLst>
                </a:gridCol>
                <a:gridCol w="4560572">
                  <a:extLst>
                    <a:ext uri="{9D8B030D-6E8A-4147-A177-3AD203B41FA5}">
                      <a16:colId xmlns:a16="http://schemas.microsoft.com/office/drawing/2014/main" val="4212446606"/>
                    </a:ext>
                  </a:extLst>
                </a:gridCol>
              </a:tblGrid>
              <a:tr h="923836">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Detailed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Short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User Story</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555563113"/>
                  </a:ext>
                </a:extLst>
              </a:tr>
              <a:tr h="923836">
                <a:tc>
                  <a:txBody>
                    <a:bodyPr/>
                    <a:lstStyle/>
                    <a:p>
                      <a:pPr algn="just">
                        <a:lnSpc>
                          <a:spcPct val="115000"/>
                        </a:lnSpc>
                        <a:spcAft>
                          <a:spcPts val="1000"/>
                        </a:spcAft>
                      </a:pPr>
                      <a:r>
                        <a:rPr lang="en-US" sz="1600" dirty="0">
                          <a:solidFill>
                            <a:srgbClr val="002060"/>
                          </a:solidFill>
                          <a:effectLst/>
                        </a:rPr>
                        <a:t>No Association Data Is Available For Upload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when there is no data for upload.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935625288"/>
                  </a:ext>
                </a:extLst>
              </a:tr>
              <a:tr h="923836">
                <a:tc>
                  <a:txBody>
                    <a:bodyPr/>
                    <a:lstStyle/>
                    <a:p>
                      <a:pPr algn="just">
                        <a:lnSpc>
                          <a:spcPct val="115000"/>
                        </a:lnSpc>
                        <a:spcAft>
                          <a:spcPts val="1000"/>
                        </a:spcAft>
                      </a:pPr>
                      <a:r>
                        <a:rPr lang="en-US" sz="1600" dirty="0">
                          <a:solidFill>
                            <a:srgbClr val="002060"/>
                          </a:solidFill>
                          <a:effectLst/>
                        </a:rPr>
                        <a:t>All Association Data Was Uploaded Successfully </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when all association data is uploaded.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4206860399"/>
                  </a:ext>
                </a:extLst>
              </a:tr>
              <a:tr h="923836">
                <a:tc>
                  <a:txBody>
                    <a:bodyPr/>
                    <a:lstStyle/>
                    <a:p>
                      <a:pPr algn="just">
                        <a:lnSpc>
                          <a:spcPct val="115000"/>
                        </a:lnSpc>
                        <a:spcAft>
                          <a:spcPts val="1000"/>
                        </a:spcAft>
                      </a:pPr>
                      <a:r>
                        <a:rPr lang="en-US" sz="1600" dirty="0">
                          <a:solidFill>
                            <a:srgbClr val="002060"/>
                          </a:solidFill>
                          <a:effectLst/>
                        </a:rPr>
                        <a:t>There Are No Failed Associations</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on the failure association info screen when there are no associations that have failed.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889441737"/>
                  </a:ext>
                </a:extLst>
              </a:tr>
              <a:tr h="923836">
                <a:tc>
                  <a:txBody>
                    <a:bodyPr/>
                    <a:lstStyle/>
                    <a:p>
                      <a:pPr algn="just">
                        <a:lnSpc>
                          <a:spcPct val="115000"/>
                        </a:lnSpc>
                        <a:spcAft>
                          <a:spcPts val="1000"/>
                        </a:spcAft>
                      </a:pPr>
                      <a:r>
                        <a:rPr lang="en-US" sz="1600" dirty="0">
                          <a:solidFill>
                            <a:srgbClr val="002060"/>
                          </a:solidFill>
                          <a:effectLst/>
                        </a:rPr>
                        <a:t>Smart Device &lt;SD SN&gt; Is Associated Successfully To Cooler &lt;Cooler SN&gt;</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 </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after successful association.</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3127280165"/>
                  </a:ext>
                </a:extLst>
              </a:tr>
            </a:tbl>
          </a:graphicData>
        </a:graphic>
      </p:graphicFrame>
    </p:spTree>
    <p:extLst>
      <p:ext uri="{BB962C8B-B14F-4D97-AF65-F5344CB8AC3E}">
        <p14:creationId xmlns:p14="http://schemas.microsoft.com/office/powerpoint/2010/main" val="3328484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1159156D-8490-24AE-ECFF-D37AEFAEF75C}"/>
              </a:ext>
            </a:extLst>
          </p:cNvPr>
          <p:cNvSpPr>
            <a:spLocks noGrp="1"/>
          </p:cNvSpPr>
          <p:nvPr>
            <p:ph type="title"/>
          </p:nvPr>
        </p:nvSpPr>
        <p:spPr>
          <a:xfrm>
            <a:off x="231937" y="152180"/>
            <a:ext cx="10515600" cy="465212"/>
          </a:xfrm>
        </p:spPr>
        <p:txBody>
          <a:bodyPr>
            <a:normAutofit fontScale="90000"/>
          </a:bodyPr>
          <a:lstStyle/>
          <a:p>
            <a:r>
              <a:rPr lang="en-US" sz="3600" b="1" dirty="0">
                <a:solidFill>
                  <a:srgbClr val="FFC000"/>
                </a:solidFill>
              </a:rPr>
              <a:t>MESSAGES – ALERTS MESSAGES</a:t>
            </a:r>
            <a:endParaRPr lang="en-MY" sz="3600" b="1" dirty="0">
              <a:solidFill>
                <a:srgbClr val="FFC000"/>
              </a:solidFill>
            </a:endParaRPr>
          </a:p>
        </p:txBody>
      </p:sp>
      <p:graphicFrame>
        <p:nvGraphicFramePr>
          <p:cNvPr id="4" name="Table 3">
            <a:extLst>
              <a:ext uri="{FF2B5EF4-FFF2-40B4-BE49-F238E27FC236}">
                <a16:creationId xmlns:a16="http://schemas.microsoft.com/office/drawing/2014/main" id="{CDF9E532-5D91-65C6-E598-25FB0ADE07F3}"/>
              </a:ext>
            </a:extLst>
          </p:cNvPr>
          <p:cNvGraphicFramePr>
            <a:graphicFrameLocks noGrp="1"/>
          </p:cNvGraphicFramePr>
          <p:nvPr>
            <p:extLst>
              <p:ext uri="{D42A27DB-BD31-4B8C-83A1-F6EECF244321}">
                <p14:modId xmlns:p14="http://schemas.microsoft.com/office/powerpoint/2010/main" val="4104471159"/>
              </p:ext>
            </p:extLst>
          </p:nvPr>
        </p:nvGraphicFramePr>
        <p:xfrm>
          <a:off x="501405" y="846910"/>
          <a:ext cx="11093934" cy="4963048"/>
        </p:xfrm>
        <a:graphic>
          <a:graphicData uri="http://schemas.openxmlformats.org/drawingml/2006/table">
            <a:tbl>
              <a:tblPr firstRow="1" firstCol="1" bandRow="1">
                <a:tableStyleId>{3B4B98B0-60AC-42C2-AFA5-B58CD77FA1E5}</a:tableStyleId>
              </a:tblPr>
              <a:tblGrid>
                <a:gridCol w="4158742">
                  <a:extLst>
                    <a:ext uri="{9D8B030D-6E8A-4147-A177-3AD203B41FA5}">
                      <a16:colId xmlns:a16="http://schemas.microsoft.com/office/drawing/2014/main" val="2883283706"/>
                    </a:ext>
                  </a:extLst>
                </a:gridCol>
                <a:gridCol w="2349304">
                  <a:extLst>
                    <a:ext uri="{9D8B030D-6E8A-4147-A177-3AD203B41FA5}">
                      <a16:colId xmlns:a16="http://schemas.microsoft.com/office/drawing/2014/main" val="3212392853"/>
                    </a:ext>
                  </a:extLst>
                </a:gridCol>
                <a:gridCol w="4585888">
                  <a:extLst>
                    <a:ext uri="{9D8B030D-6E8A-4147-A177-3AD203B41FA5}">
                      <a16:colId xmlns:a16="http://schemas.microsoft.com/office/drawing/2014/main" val="1697379584"/>
                    </a:ext>
                  </a:extLst>
                </a:gridCol>
              </a:tblGrid>
              <a:tr h="620381">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Detailed Message</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Short Message</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User Story</a:t>
                      </a:r>
                      <a:endParaRPr lang="en-IN" sz="1600" b="1" kern="1200" cap="all"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913452450"/>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You Must Upload Association Data In Order To Logout</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50</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when the user presses logout but offline associated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353962415"/>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Do You Want To Upload Association Data To Avoid Missing Data?</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51</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offline associated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4271587399"/>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Please Select What Smart Device You Want To Associate</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52</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the user does not select any device option for the association.</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778097021"/>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No Associations Were Uploaded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53</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successful association info when no successful info is there.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832846428"/>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Cooler Serial Number Is Not Scanned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54</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cooler SN screen when the user canceled the barcode reading.</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252244179"/>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Smart Device Serial Number Is Not Scanned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55</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smart device SN screen when the user canceled the barcode reading.</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750420672"/>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You Must Upload Association Data</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56</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offline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909602887"/>
                  </a:ext>
                </a:extLst>
              </a:tr>
            </a:tbl>
          </a:graphicData>
        </a:graphic>
      </p:graphicFrame>
    </p:spTree>
    <p:extLst>
      <p:ext uri="{BB962C8B-B14F-4D97-AF65-F5344CB8AC3E}">
        <p14:creationId xmlns:p14="http://schemas.microsoft.com/office/powerpoint/2010/main" val="2968514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9940D501-31B5-7150-B4BF-D48C6A0C2965}"/>
              </a:ext>
            </a:extLst>
          </p:cNvPr>
          <p:cNvSpPr>
            <a:spLocks noGrp="1"/>
          </p:cNvSpPr>
          <p:nvPr>
            <p:ph type="title"/>
          </p:nvPr>
        </p:nvSpPr>
        <p:spPr>
          <a:xfrm>
            <a:off x="231937" y="152179"/>
            <a:ext cx="10515600" cy="539915"/>
          </a:xfrm>
        </p:spPr>
        <p:txBody>
          <a:bodyPr>
            <a:normAutofit fontScale="90000"/>
          </a:bodyPr>
          <a:lstStyle/>
          <a:p>
            <a:r>
              <a:rPr lang="en-US" sz="3600" b="1" dirty="0">
                <a:solidFill>
                  <a:srgbClr val="FFC000"/>
                </a:solidFill>
              </a:rPr>
              <a:t>MESSAGES – ERROR MESSAGES</a:t>
            </a:r>
            <a:endParaRPr lang="en-MY" sz="3600" b="1" dirty="0">
              <a:solidFill>
                <a:srgbClr val="FFC000"/>
              </a:solidFill>
            </a:endParaRPr>
          </a:p>
        </p:txBody>
      </p:sp>
      <p:graphicFrame>
        <p:nvGraphicFramePr>
          <p:cNvPr id="4" name="Table 3">
            <a:extLst>
              <a:ext uri="{FF2B5EF4-FFF2-40B4-BE49-F238E27FC236}">
                <a16:creationId xmlns:a16="http://schemas.microsoft.com/office/drawing/2014/main" id="{58051DFE-5D9B-1F50-DA50-7617E2FFFA15}"/>
              </a:ext>
            </a:extLst>
          </p:cNvPr>
          <p:cNvGraphicFramePr>
            <a:graphicFrameLocks noGrp="1"/>
          </p:cNvGraphicFramePr>
          <p:nvPr>
            <p:extLst>
              <p:ext uri="{D42A27DB-BD31-4B8C-83A1-F6EECF244321}">
                <p14:modId xmlns:p14="http://schemas.microsoft.com/office/powerpoint/2010/main" val="3452680063"/>
              </p:ext>
            </p:extLst>
          </p:nvPr>
        </p:nvGraphicFramePr>
        <p:xfrm>
          <a:off x="424669" y="807065"/>
          <a:ext cx="11170670" cy="5109703"/>
        </p:xfrm>
        <a:graphic>
          <a:graphicData uri="http://schemas.openxmlformats.org/drawingml/2006/table">
            <a:tbl>
              <a:tblPr firstRow="1" firstCol="1" bandRow="1">
                <a:tableStyleId>{3B4B98B0-60AC-42C2-AFA5-B58CD77FA1E5}</a:tableStyleId>
              </a:tblPr>
              <a:tblGrid>
                <a:gridCol w="4187507">
                  <a:extLst>
                    <a:ext uri="{9D8B030D-6E8A-4147-A177-3AD203B41FA5}">
                      <a16:colId xmlns:a16="http://schemas.microsoft.com/office/drawing/2014/main" val="2602938230"/>
                    </a:ext>
                  </a:extLst>
                </a:gridCol>
                <a:gridCol w="2365555">
                  <a:extLst>
                    <a:ext uri="{9D8B030D-6E8A-4147-A177-3AD203B41FA5}">
                      <a16:colId xmlns:a16="http://schemas.microsoft.com/office/drawing/2014/main" val="108513614"/>
                    </a:ext>
                  </a:extLst>
                </a:gridCol>
                <a:gridCol w="4617608">
                  <a:extLst>
                    <a:ext uri="{9D8B030D-6E8A-4147-A177-3AD203B41FA5}">
                      <a16:colId xmlns:a16="http://schemas.microsoft.com/office/drawing/2014/main" val="927632980"/>
                    </a:ext>
                  </a:extLst>
                </a:gridCol>
              </a:tblGrid>
              <a:tr h="412968">
                <a:tc>
                  <a:txBody>
                    <a:bodyPr/>
                    <a:lstStyle/>
                    <a:p>
                      <a:pPr algn="ctr">
                        <a:lnSpc>
                          <a:spcPct val="110000"/>
                        </a:lnSpc>
                        <a:spcBef>
                          <a:spcPts val="450"/>
                        </a:spcBef>
                        <a:spcAft>
                          <a:spcPts val="270"/>
                        </a:spcAft>
                        <a:tabLst>
                          <a:tab pos="-914400" algn="l"/>
                          <a:tab pos="-457200" algn="l"/>
                          <a:tab pos="1828800" algn="l"/>
                        </a:tabLst>
                      </a:pPr>
                      <a:r>
                        <a:rPr lang="en-US" sz="1200" cap="all" dirty="0">
                          <a:solidFill>
                            <a:srgbClr val="002060"/>
                          </a:solidFill>
                          <a:effectLst/>
                        </a:rPr>
                        <a:t>Detailed Message</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200" cap="all" dirty="0">
                          <a:solidFill>
                            <a:srgbClr val="002060"/>
                          </a:solidFill>
                          <a:effectLst/>
                        </a:rPr>
                        <a:t>Short Message</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200" cap="all" dirty="0">
                          <a:solidFill>
                            <a:srgbClr val="002060"/>
                          </a:solidFill>
                          <a:effectLst/>
                        </a:rPr>
                        <a:t>User Story</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518457182"/>
                  </a:ext>
                </a:extLst>
              </a:tr>
              <a:tr h="412968">
                <a:tc>
                  <a:txBody>
                    <a:bodyPr/>
                    <a:lstStyle/>
                    <a:p>
                      <a:pPr algn="just">
                        <a:lnSpc>
                          <a:spcPct val="115000"/>
                        </a:lnSpc>
                        <a:spcAft>
                          <a:spcPts val="1000"/>
                        </a:spcAft>
                      </a:pPr>
                      <a:r>
                        <a:rPr lang="en-US" sz="1100" dirty="0">
                          <a:solidFill>
                            <a:srgbClr val="002060"/>
                          </a:solidFill>
                          <a:effectLst/>
                        </a:rPr>
                        <a:t>The Barcode Scanner Is Not Supported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50</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scan cooler SN and scan smart device SN screen if the cell phone does not support the barcode scanner.</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626508467"/>
                  </a:ext>
                </a:extLst>
              </a:tr>
              <a:tr h="412968">
                <a:tc>
                  <a:txBody>
                    <a:bodyPr/>
                    <a:lstStyle/>
                    <a:p>
                      <a:pPr algn="just">
                        <a:lnSpc>
                          <a:spcPct val="115000"/>
                        </a:lnSpc>
                        <a:spcAft>
                          <a:spcPts val="1000"/>
                        </a:spcAft>
                      </a:pPr>
                      <a:r>
                        <a:rPr lang="en-US" sz="1100" dirty="0">
                          <a:solidFill>
                            <a:srgbClr val="002060"/>
                          </a:solidFill>
                          <a:effectLst/>
                        </a:rPr>
                        <a:t>Smart Device Is Not Available For Association</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51</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scan smart device SN screen when smart device not found in unassigned list.</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3530067761"/>
                  </a:ext>
                </a:extLst>
              </a:tr>
              <a:tr h="412968">
                <a:tc>
                  <a:txBody>
                    <a:bodyPr/>
                    <a:lstStyle/>
                    <a:p>
                      <a:pPr algn="just">
                        <a:lnSpc>
                          <a:spcPct val="115000"/>
                        </a:lnSpc>
                        <a:spcAft>
                          <a:spcPts val="1000"/>
                        </a:spcAft>
                      </a:pPr>
                      <a:r>
                        <a:rPr lang="en-US" sz="1100" dirty="0">
                          <a:solidFill>
                            <a:srgbClr val="002060"/>
                          </a:solidFill>
                          <a:effectLst/>
                        </a:rPr>
                        <a:t>Smart Device Is Already Associated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52</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scan smart device SN screen if the smart device is already associated.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691461134"/>
                  </a:ext>
                </a:extLst>
              </a:tr>
              <a:tr h="412968">
                <a:tc>
                  <a:txBody>
                    <a:bodyPr/>
                    <a:lstStyle/>
                    <a:p>
                      <a:pPr algn="just">
                        <a:lnSpc>
                          <a:spcPct val="115000"/>
                        </a:lnSpc>
                        <a:spcAft>
                          <a:spcPts val="1000"/>
                        </a:spcAft>
                      </a:pPr>
                      <a:r>
                        <a:rPr lang="en-US" sz="1100" dirty="0">
                          <a:solidFill>
                            <a:srgbClr val="002060"/>
                          </a:solidFill>
                          <a:effectLst/>
                        </a:rPr>
                        <a:t>Smart Device Serial Number Is Not Valid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53</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scan smart device SN screen if the smart device SN is not valid.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699309181"/>
                  </a:ext>
                </a:extLst>
              </a:tr>
              <a:tr h="412968">
                <a:tc>
                  <a:txBody>
                    <a:bodyPr/>
                    <a:lstStyle/>
                    <a:p>
                      <a:pPr algn="just">
                        <a:lnSpc>
                          <a:spcPct val="115000"/>
                        </a:lnSpc>
                        <a:spcAft>
                          <a:spcPts val="1000"/>
                        </a:spcAft>
                      </a:pPr>
                      <a:r>
                        <a:rPr lang="en-US" sz="1100" dirty="0">
                          <a:solidFill>
                            <a:srgbClr val="002060"/>
                          </a:solidFill>
                          <a:effectLst/>
                        </a:rPr>
                        <a:t>Cooler Serial Number Was Not Scanned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54</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scan cooler SN when the user cancels the barcode scanning or any issue while barcode scanning arises.</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416254757"/>
                  </a:ext>
                </a:extLst>
              </a:tr>
              <a:tr h="412968">
                <a:tc>
                  <a:txBody>
                    <a:bodyPr/>
                    <a:lstStyle/>
                    <a:p>
                      <a:pPr algn="just">
                        <a:lnSpc>
                          <a:spcPct val="115000"/>
                        </a:lnSpc>
                        <a:spcAft>
                          <a:spcPts val="1000"/>
                        </a:spcAft>
                      </a:pPr>
                      <a:r>
                        <a:rPr lang="en-US" sz="1100" dirty="0">
                          <a:solidFill>
                            <a:srgbClr val="002060"/>
                          </a:solidFill>
                          <a:effectLst/>
                        </a:rPr>
                        <a:t>Cooler Has Another Device Associated To It</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55</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scan cooler SN screen if the cooler has a smart device already associated with it.</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750002210"/>
                  </a:ext>
                </a:extLst>
              </a:tr>
              <a:tr h="412968">
                <a:tc>
                  <a:txBody>
                    <a:bodyPr/>
                    <a:lstStyle/>
                    <a:p>
                      <a:pPr algn="just">
                        <a:lnSpc>
                          <a:spcPct val="115000"/>
                        </a:lnSpc>
                        <a:spcAft>
                          <a:spcPts val="1000"/>
                        </a:spcAft>
                      </a:pPr>
                      <a:r>
                        <a:rPr lang="en-US" sz="1100" dirty="0">
                          <a:solidFill>
                            <a:srgbClr val="002060"/>
                          </a:solidFill>
                          <a:effectLst/>
                        </a:rPr>
                        <a:t>Please Enter Cooler Serial Number</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56</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scan cooler SN screen when in manual mode for cooler SN and the user presses the save button without entering the cooler SN.</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358434123"/>
                  </a:ext>
                </a:extLst>
              </a:tr>
              <a:tr h="544653">
                <a:tc>
                  <a:txBody>
                    <a:bodyPr/>
                    <a:lstStyle/>
                    <a:p>
                      <a:pPr algn="just">
                        <a:lnSpc>
                          <a:spcPct val="115000"/>
                        </a:lnSpc>
                        <a:spcAft>
                          <a:spcPts val="1000"/>
                        </a:spcAft>
                      </a:pPr>
                      <a:r>
                        <a:rPr lang="en-US" sz="1100" dirty="0">
                          <a:solidFill>
                            <a:srgbClr val="002060"/>
                          </a:solidFill>
                          <a:effectLst/>
                        </a:rPr>
                        <a:t>Please Enter Smart Device Serial Number</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57</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scan smart device SN screen when in manual mode for smart device SN and the user presses the save button without entering the smart device SN.</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869072343"/>
                  </a:ext>
                </a:extLst>
              </a:tr>
              <a:tr h="412968">
                <a:tc>
                  <a:txBody>
                    <a:bodyPr/>
                    <a:lstStyle/>
                    <a:p>
                      <a:pPr algn="just">
                        <a:lnSpc>
                          <a:spcPct val="115000"/>
                        </a:lnSpc>
                        <a:spcAft>
                          <a:spcPts val="1000"/>
                        </a:spcAft>
                      </a:pPr>
                      <a:r>
                        <a:rPr lang="en-US" sz="1100" dirty="0">
                          <a:solidFill>
                            <a:srgbClr val="002060"/>
                          </a:solidFill>
                          <a:effectLst/>
                        </a:rPr>
                        <a:t>Smart Device Configuration Failed, Please Try Again</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58</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association screen when a command fails.</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3371142250"/>
                  </a:ext>
                </a:extLst>
              </a:tr>
              <a:tr h="412968">
                <a:tc>
                  <a:txBody>
                    <a:bodyPr/>
                    <a:lstStyle/>
                    <a:p>
                      <a:pPr algn="just">
                        <a:lnSpc>
                          <a:spcPct val="115000"/>
                        </a:lnSpc>
                        <a:spcAft>
                          <a:spcPts val="1000"/>
                        </a:spcAft>
                      </a:pPr>
                      <a:r>
                        <a:rPr lang="en-US" sz="1100" dirty="0">
                          <a:solidFill>
                            <a:srgbClr val="002060"/>
                          </a:solidFill>
                          <a:effectLst/>
                        </a:rPr>
                        <a:t>Smart Device Configuration File Missing</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59</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association screen when configuration JSON missing for the smart device.</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396120710"/>
                  </a:ext>
                </a:extLst>
              </a:tr>
              <a:tr h="412968">
                <a:tc>
                  <a:txBody>
                    <a:bodyPr/>
                    <a:lstStyle/>
                    <a:p>
                      <a:pPr algn="just">
                        <a:lnSpc>
                          <a:spcPct val="115000"/>
                        </a:lnSpc>
                        <a:spcAft>
                          <a:spcPts val="1000"/>
                        </a:spcAft>
                      </a:pPr>
                      <a:r>
                        <a:rPr lang="en-US" sz="1100" dirty="0">
                          <a:solidFill>
                            <a:srgbClr val="002060"/>
                          </a:solidFill>
                          <a:effectLst/>
                        </a:rPr>
                        <a:t>Not All Association Data Was Uploaded Successfully</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60</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when some associations failed to be uploaded.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887578835"/>
                  </a:ext>
                </a:extLst>
              </a:tr>
            </a:tbl>
          </a:graphicData>
        </a:graphic>
      </p:graphicFrame>
    </p:spTree>
    <p:extLst>
      <p:ext uri="{BB962C8B-B14F-4D97-AF65-F5344CB8AC3E}">
        <p14:creationId xmlns:p14="http://schemas.microsoft.com/office/powerpoint/2010/main" val="936455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3" name="Table 2">
            <a:extLst>
              <a:ext uri="{FF2B5EF4-FFF2-40B4-BE49-F238E27FC236}">
                <a16:creationId xmlns:a16="http://schemas.microsoft.com/office/drawing/2014/main" id="{3F41B34C-9C44-485B-3A71-887DC6ECAABC}"/>
              </a:ext>
            </a:extLst>
          </p:cNvPr>
          <p:cNvGraphicFramePr>
            <a:graphicFrameLocks noGrp="1"/>
          </p:cNvGraphicFramePr>
          <p:nvPr>
            <p:extLst>
              <p:ext uri="{D42A27DB-BD31-4B8C-83A1-F6EECF244321}">
                <p14:modId xmlns:p14="http://schemas.microsoft.com/office/powerpoint/2010/main" val="1063462766"/>
              </p:ext>
            </p:extLst>
          </p:nvPr>
        </p:nvGraphicFramePr>
        <p:xfrm>
          <a:off x="577607" y="253219"/>
          <a:ext cx="11036786" cy="5710190"/>
        </p:xfrm>
        <a:graphic>
          <a:graphicData uri="http://schemas.openxmlformats.org/drawingml/2006/table">
            <a:tbl>
              <a:tblPr firstRow="1" firstCol="1" bandRow="1">
                <a:tableStyleId>{3B4B98B0-60AC-42C2-AFA5-B58CD77FA1E5}</a:tableStyleId>
              </a:tblPr>
              <a:tblGrid>
                <a:gridCol w="4137319">
                  <a:extLst>
                    <a:ext uri="{9D8B030D-6E8A-4147-A177-3AD203B41FA5}">
                      <a16:colId xmlns:a16="http://schemas.microsoft.com/office/drawing/2014/main" val="3195324898"/>
                    </a:ext>
                  </a:extLst>
                </a:gridCol>
                <a:gridCol w="2337202">
                  <a:extLst>
                    <a:ext uri="{9D8B030D-6E8A-4147-A177-3AD203B41FA5}">
                      <a16:colId xmlns:a16="http://schemas.microsoft.com/office/drawing/2014/main" val="3516792603"/>
                    </a:ext>
                  </a:extLst>
                </a:gridCol>
                <a:gridCol w="4562265">
                  <a:extLst>
                    <a:ext uri="{9D8B030D-6E8A-4147-A177-3AD203B41FA5}">
                      <a16:colId xmlns:a16="http://schemas.microsoft.com/office/drawing/2014/main" val="1343682191"/>
                    </a:ext>
                  </a:extLst>
                </a:gridCol>
              </a:tblGrid>
              <a:tr h="594570">
                <a:tc>
                  <a:txBody>
                    <a:bodyPr/>
                    <a:lstStyle/>
                    <a:p>
                      <a:pPr algn="just">
                        <a:lnSpc>
                          <a:spcPct val="115000"/>
                        </a:lnSpc>
                        <a:spcAft>
                          <a:spcPts val="1000"/>
                        </a:spcAft>
                      </a:pPr>
                      <a:r>
                        <a:rPr lang="en-US" sz="1400" dirty="0">
                          <a:solidFill>
                            <a:srgbClr val="002060"/>
                          </a:solidFill>
                          <a:effectLst/>
                        </a:rPr>
                        <a:t>Smart Device Not Found, Please Try To Wake Up The Smart Device And Try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61</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b="0" dirty="0">
                          <a:solidFill>
                            <a:srgbClr val="002060"/>
                          </a:solidFill>
                          <a:effectLst/>
                        </a:rPr>
                        <a:t>Shown on the association screen when the application is not able to connect to the smart device.</a:t>
                      </a:r>
                      <a:endParaRPr lang="en-IN" sz="1400" b="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2389909"/>
                  </a:ext>
                </a:extLst>
              </a:tr>
              <a:tr h="594570">
                <a:tc>
                  <a:txBody>
                    <a:bodyPr/>
                    <a:lstStyle/>
                    <a:p>
                      <a:pPr algn="just">
                        <a:lnSpc>
                          <a:spcPct val="115000"/>
                        </a:lnSpc>
                        <a:spcAft>
                          <a:spcPts val="1000"/>
                        </a:spcAft>
                      </a:pPr>
                      <a:r>
                        <a:rPr lang="en-US" sz="1400" dirty="0">
                          <a:solidFill>
                            <a:srgbClr val="002060"/>
                          </a:solidFill>
                          <a:effectLst/>
                        </a:rPr>
                        <a:t>Session Expired, Please Check Your Internet Connection And Login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62</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when user session expired (token expired) on the server.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1219796230"/>
                  </a:ext>
                </a:extLst>
              </a:tr>
              <a:tr h="699414">
                <a:tc>
                  <a:txBody>
                    <a:bodyPr/>
                    <a:lstStyle/>
                    <a:p>
                      <a:pPr algn="just">
                        <a:lnSpc>
                          <a:spcPct val="115000"/>
                        </a:lnSpc>
                        <a:spcAft>
                          <a:spcPts val="1000"/>
                        </a:spcAft>
                      </a:pPr>
                      <a:r>
                        <a:rPr lang="en-US" sz="1400" dirty="0">
                          <a:solidFill>
                            <a:srgbClr val="002060"/>
                          </a:solidFill>
                          <a:effectLst/>
                        </a:rPr>
                        <a:t>Please Check Your Internet Connection And Try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63</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when wi-fi and mobile data are off, and the user calls the API.</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1897446636"/>
                  </a:ext>
                </a:extLst>
              </a:tr>
              <a:tr h="660991">
                <a:tc>
                  <a:txBody>
                    <a:bodyPr/>
                    <a:lstStyle/>
                    <a:p>
                      <a:pPr algn="just">
                        <a:lnSpc>
                          <a:spcPct val="115000"/>
                        </a:lnSpc>
                        <a:spcAft>
                          <a:spcPts val="1000"/>
                        </a:spcAft>
                      </a:pPr>
                      <a:r>
                        <a:rPr lang="en-US" sz="1400" dirty="0">
                          <a:solidFill>
                            <a:srgbClr val="002060"/>
                          </a:solidFill>
                          <a:effectLst/>
                        </a:rPr>
                        <a:t>Cannot Connect To The Smart Device, Please Change The Smart Device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64</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the association screen when the smart device connection is not working (when the device was found but did not connect to the phone after the 2nd retry).</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262573528"/>
                  </a:ext>
                </a:extLst>
              </a:tr>
              <a:tr h="660991">
                <a:tc>
                  <a:txBody>
                    <a:bodyPr/>
                    <a:lstStyle/>
                    <a:p>
                      <a:pPr algn="just">
                        <a:lnSpc>
                          <a:spcPct val="115000"/>
                        </a:lnSpc>
                        <a:spcAft>
                          <a:spcPts val="1000"/>
                        </a:spcAft>
                      </a:pPr>
                      <a:r>
                        <a:rPr lang="en-US" sz="1400" dirty="0">
                          <a:solidFill>
                            <a:srgbClr val="002060"/>
                          </a:solidFill>
                          <a:effectLst/>
                        </a:rPr>
                        <a:t>Cannot Connect To The Server, Please Try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65</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login and upload association data screen when API calling in between timeout happen or any server connection error.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301948832"/>
                  </a:ext>
                </a:extLst>
              </a:tr>
              <a:tr h="594570">
                <a:tc>
                  <a:txBody>
                    <a:bodyPr/>
                    <a:lstStyle/>
                    <a:p>
                      <a:pPr algn="just">
                        <a:lnSpc>
                          <a:spcPct val="115000"/>
                        </a:lnSpc>
                        <a:spcAft>
                          <a:spcPts val="1000"/>
                        </a:spcAft>
                      </a:pPr>
                      <a:r>
                        <a:rPr lang="en-US" sz="1400" dirty="0">
                          <a:solidFill>
                            <a:srgbClr val="002060"/>
                          </a:solidFill>
                          <a:effectLst/>
                        </a:rPr>
                        <a:t>Cooler Serial Number Is Not Valid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66</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cooler SN screen when the cooler serial number is not valid.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627055921"/>
                  </a:ext>
                </a:extLst>
              </a:tr>
              <a:tr h="594570">
                <a:tc>
                  <a:txBody>
                    <a:bodyPr/>
                    <a:lstStyle/>
                    <a:p>
                      <a:pPr algn="just">
                        <a:lnSpc>
                          <a:spcPct val="115000"/>
                        </a:lnSpc>
                        <a:spcAft>
                          <a:spcPts val="1000"/>
                        </a:spcAft>
                      </a:pPr>
                      <a:r>
                        <a:rPr lang="en-US" sz="1400" dirty="0">
                          <a:solidFill>
                            <a:srgbClr val="002060"/>
                          </a:solidFill>
                          <a:effectLst/>
                        </a:rPr>
                        <a:t>Invalid Response From The Server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67</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the uploading association when the server gives the invalid response.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78837010"/>
                  </a:ext>
                </a:extLst>
              </a:tr>
              <a:tr h="594570">
                <a:tc>
                  <a:txBody>
                    <a:bodyPr/>
                    <a:lstStyle/>
                    <a:p>
                      <a:pPr algn="just">
                        <a:lnSpc>
                          <a:spcPct val="115000"/>
                        </a:lnSpc>
                        <a:spcAft>
                          <a:spcPts val="1000"/>
                        </a:spcAft>
                      </a:pPr>
                      <a:r>
                        <a:rPr lang="en-US" sz="1400" dirty="0">
                          <a:solidFill>
                            <a:srgbClr val="002060"/>
                          </a:solidFill>
                          <a:effectLst/>
                        </a:rPr>
                        <a:t>Device Is Not Connected, Please Connect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68</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the association screen when we are trying to execute the command and the device is not connected.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3544522351"/>
                  </a:ext>
                </a:extLst>
              </a:tr>
              <a:tr h="594570">
                <a:tc>
                  <a:txBody>
                    <a:bodyPr/>
                    <a:lstStyle/>
                    <a:p>
                      <a:pPr algn="just">
                        <a:lnSpc>
                          <a:spcPct val="115000"/>
                        </a:lnSpc>
                        <a:spcAft>
                          <a:spcPts val="1000"/>
                        </a:spcAft>
                      </a:pPr>
                      <a:r>
                        <a:rPr lang="en-US" sz="1400" dirty="0">
                          <a:solidFill>
                            <a:srgbClr val="002060"/>
                          </a:solidFill>
                          <a:effectLst/>
                        </a:rPr>
                        <a:t>Device Configuration Not Available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69</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when smart device type configuration is not found for the device.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3271859121"/>
                  </a:ext>
                </a:extLst>
              </a:tr>
            </a:tbl>
          </a:graphicData>
        </a:graphic>
      </p:graphicFrame>
    </p:spTree>
    <p:extLst>
      <p:ext uri="{BB962C8B-B14F-4D97-AF65-F5344CB8AC3E}">
        <p14:creationId xmlns:p14="http://schemas.microsoft.com/office/powerpoint/2010/main" val="124132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5" name="Title 1">
            <a:extLst>
              <a:ext uri="{FF2B5EF4-FFF2-40B4-BE49-F238E27FC236}">
                <a16:creationId xmlns:a16="http://schemas.microsoft.com/office/drawing/2014/main" id="{643C48A9-C6D6-EB0A-E89A-6A5AC52D55EA}"/>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PERMISSION</a:t>
            </a:r>
          </a:p>
        </p:txBody>
      </p:sp>
      <p:sp>
        <p:nvSpPr>
          <p:cNvPr id="6" name="Content Placeholder 2">
            <a:extLst>
              <a:ext uri="{FF2B5EF4-FFF2-40B4-BE49-F238E27FC236}">
                <a16:creationId xmlns:a16="http://schemas.microsoft.com/office/drawing/2014/main" id="{3F8A5E22-78E1-B5D6-1950-EA5B2617E1CC}"/>
              </a:ext>
            </a:extLst>
          </p:cNvPr>
          <p:cNvSpPr>
            <a:spLocks noGrp="1"/>
          </p:cNvSpPr>
          <p:nvPr>
            <p:ph idx="1"/>
          </p:nvPr>
        </p:nvSpPr>
        <p:spPr>
          <a:xfrm>
            <a:off x="231937" y="692094"/>
            <a:ext cx="11487331" cy="6013727"/>
          </a:xfrm>
        </p:spPr>
        <p:txBody>
          <a:bodyPr>
            <a:normAutofit/>
          </a:bodyPr>
          <a:lstStyle/>
          <a:p>
            <a:pPr marL="0" indent="0">
              <a:buNone/>
            </a:pPr>
            <a:r>
              <a:rPr lang="en-US" sz="1800" dirty="0">
                <a:solidFill>
                  <a:srgbClr val="002060"/>
                </a:solidFill>
              </a:rPr>
              <a:t>After initial Installation &amp; launch, the Application will ask for permission to access.</a:t>
            </a:r>
          </a:p>
          <a:p>
            <a:pPr marL="0" indent="0">
              <a:buNone/>
            </a:pPr>
            <a:r>
              <a:rPr lang="en-US" sz="1800" b="1" dirty="0">
                <a:solidFill>
                  <a:srgbClr val="002060"/>
                </a:solidFill>
              </a:rPr>
              <a:t>Choose Server</a:t>
            </a:r>
            <a:r>
              <a:rPr lang="en-US" sz="1800" dirty="0">
                <a:solidFill>
                  <a:srgbClr val="002060"/>
                </a:solidFill>
              </a:rPr>
              <a:t>: For CCH, the server should be ATOS Codex, for other customers and QA, another server should be chosen.</a:t>
            </a:r>
          </a:p>
        </p:txBody>
      </p:sp>
      <p:sp>
        <p:nvSpPr>
          <p:cNvPr id="7" name="TextBox 6">
            <a:extLst>
              <a:ext uri="{FF2B5EF4-FFF2-40B4-BE49-F238E27FC236}">
                <a16:creationId xmlns:a16="http://schemas.microsoft.com/office/drawing/2014/main" id="{A74140AA-6574-AB7B-0120-0CBDE6622224}"/>
              </a:ext>
            </a:extLst>
          </p:cNvPr>
          <p:cNvSpPr txBox="1"/>
          <p:nvPr/>
        </p:nvSpPr>
        <p:spPr>
          <a:xfrm>
            <a:off x="6661314" y="3279735"/>
            <a:ext cx="4835763" cy="232108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solidFill>
                  <a:schemeClr val="bg1"/>
                </a:solidFill>
                <a:latin typeface="Calibri (Body)"/>
              </a:rPr>
              <a:t>PERMISSIONS</a:t>
            </a:r>
          </a:p>
          <a:p>
            <a:pPr marL="285750" indent="-285750">
              <a:lnSpc>
                <a:spcPct val="150000"/>
              </a:lnSpc>
              <a:buFont typeface="Wingdings" panose="05000000000000000000" pitchFamily="2" charset="2"/>
              <a:buChar char="§"/>
            </a:pPr>
            <a:r>
              <a:rPr lang="en-US" b="0" dirty="0">
                <a:solidFill>
                  <a:schemeClr val="bg1"/>
                </a:solidFill>
                <a:latin typeface="Calibri (Body)"/>
              </a:rPr>
              <a:t>For Location (so beacons can be found) – </a:t>
            </a:r>
            <a:r>
              <a:rPr lang="en-US" dirty="0">
                <a:solidFill>
                  <a:schemeClr val="bg1"/>
                </a:solidFill>
                <a:latin typeface="Calibri (Body)"/>
              </a:rPr>
              <a:t>C</a:t>
            </a:r>
            <a:r>
              <a:rPr lang="en-US" sz="1400" dirty="0">
                <a:solidFill>
                  <a:schemeClr val="bg1"/>
                </a:solidFill>
                <a:latin typeface="Calibri (Body)"/>
              </a:rPr>
              <a:t>hoose to Allow While </a:t>
            </a:r>
            <a:r>
              <a:rPr lang="en-US" dirty="0">
                <a:latin typeface="Calibri (Body)"/>
              </a:rPr>
              <a:t>Using App </a:t>
            </a:r>
            <a:r>
              <a:rPr lang="en-US" sz="1400" dirty="0">
                <a:solidFill>
                  <a:schemeClr val="bg1"/>
                </a:solidFill>
                <a:latin typeface="Calibri (Body)"/>
              </a:rPr>
              <a:t>on as per Handset OS.</a:t>
            </a:r>
          </a:p>
          <a:p>
            <a:pPr marL="285750" indent="-285750">
              <a:lnSpc>
                <a:spcPct val="150000"/>
              </a:lnSpc>
              <a:buFont typeface="Wingdings" panose="05000000000000000000" pitchFamily="2" charset="2"/>
              <a:buChar char="§"/>
            </a:pPr>
            <a:r>
              <a:rPr lang="en-US" b="0" dirty="0">
                <a:latin typeface="Calibri (Body)"/>
              </a:rPr>
              <a:t>Then Go to the Phone Settings &gt; App Permissions &gt; Location &gt; Allow Location Access option is “Always”.</a:t>
            </a:r>
          </a:p>
          <a:p>
            <a:pPr marL="285750" indent="-285750">
              <a:lnSpc>
                <a:spcPct val="150000"/>
              </a:lnSpc>
              <a:buFont typeface="Wingdings" panose="05000000000000000000" pitchFamily="2" charset="2"/>
              <a:buChar char="§"/>
            </a:pPr>
            <a:r>
              <a:rPr lang="en-US" b="0" dirty="0">
                <a:latin typeface="Calibri (Body)"/>
              </a:rPr>
              <a:t>Same way Other Permissions like File and Media, Camera, and Nearby Devices need to Allow.</a:t>
            </a:r>
          </a:p>
        </p:txBody>
      </p:sp>
      <p:sp>
        <p:nvSpPr>
          <p:cNvPr id="8" name="TextBox 7">
            <a:extLst>
              <a:ext uri="{FF2B5EF4-FFF2-40B4-BE49-F238E27FC236}">
                <a16:creationId xmlns:a16="http://schemas.microsoft.com/office/drawing/2014/main" id="{29A3DFAA-94AE-3830-16DA-F3FB0909E0F7}"/>
              </a:ext>
            </a:extLst>
          </p:cNvPr>
          <p:cNvSpPr txBox="1"/>
          <p:nvPr/>
        </p:nvSpPr>
        <p:spPr>
          <a:xfrm>
            <a:off x="6661314" y="1552931"/>
            <a:ext cx="4835763" cy="70525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r>
              <a:rPr lang="en-US" dirty="0"/>
              <a:t>Camera Permission, File and Media Permission, Location Permission, and Nearby Device Permission Need to Allow.</a:t>
            </a:r>
          </a:p>
        </p:txBody>
      </p:sp>
      <p:pic>
        <p:nvPicPr>
          <p:cNvPr id="9" name="Picture 8">
            <a:extLst>
              <a:ext uri="{FF2B5EF4-FFF2-40B4-BE49-F238E27FC236}">
                <a16:creationId xmlns:a16="http://schemas.microsoft.com/office/drawing/2014/main" id="{7052C4CD-1F9D-FB05-6B5D-8072D3AAD49D}"/>
              </a:ext>
            </a:extLst>
          </p:cNvPr>
          <p:cNvPicPr>
            <a:picLocks noChangeAspect="1"/>
          </p:cNvPicPr>
          <p:nvPr/>
        </p:nvPicPr>
        <p:blipFill>
          <a:blip r:embed="rId4"/>
          <a:stretch>
            <a:fillRect/>
          </a:stretch>
        </p:blipFill>
        <p:spPr>
          <a:xfrm>
            <a:off x="3738352" y="1552933"/>
            <a:ext cx="2153678" cy="4299228"/>
          </a:xfrm>
          <a:prstGeom prst="rect">
            <a:avLst/>
          </a:prstGeom>
          <a:ln w="12700">
            <a:solidFill>
              <a:srgbClr val="002060"/>
            </a:solidFill>
          </a:ln>
        </p:spPr>
      </p:pic>
      <p:pic>
        <p:nvPicPr>
          <p:cNvPr id="10" name="Picture 9">
            <a:extLst>
              <a:ext uri="{FF2B5EF4-FFF2-40B4-BE49-F238E27FC236}">
                <a16:creationId xmlns:a16="http://schemas.microsoft.com/office/drawing/2014/main" id="{3D528A83-E7D7-6447-E661-810CE008F60B}"/>
              </a:ext>
            </a:extLst>
          </p:cNvPr>
          <p:cNvPicPr>
            <a:picLocks noChangeAspect="1"/>
          </p:cNvPicPr>
          <p:nvPr/>
        </p:nvPicPr>
        <p:blipFill>
          <a:blip r:embed="rId5"/>
          <a:stretch>
            <a:fillRect/>
          </a:stretch>
        </p:blipFill>
        <p:spPr>
          <a:xfrm>
            <a:off x="534036" y="1552931"/>
            <a:ext cx="2201412" cy="4299229"/>
          </a:xfrm>
          <a:prstGeom prst="rect">
            <a:avLst/>
          </a:prstGeom>
          <a:ln w="12700">
            <a:solidFill>
              <a:srgbClr val="002060"/>
            </a:solidFill>
          </a:ln>
        </p:spPr>
      </p:pic>
    </p:spTree>
    <p:extLst>
      <p:ext uri="{BB962C8B-B14F-4D97-AF65-F5344CB8AC3E}">
        <p14:creationId xmlns:p14="http://schemas.microsoft.com/office/powerpoint/2010/main" val="931492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41096"/>
            <a:ext cx="12192000" cy="6857999"/>
          </a:xfrm>
          <a:prstGeom prst="rect">
            <a:avLst/>
          </a:prstGeom>
        </p:spPr>
      </p:pic>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3650407" y="2901486"/>
            <a:ext cx="6973204" cy="1261872"/>
          </a:xfrm>
        </p:spPr>
        <p:txBody>
          <a:bodyPr anchor="ctr">
            <a:normAutofit/>
          </a:bodyPr>
          <a:lstStyle/>
          <a:p>
            <a:r>
              <a:rPr lang="en-US" sz="4800" b="1" dirty="0">
                <a:solidFill>
                  <a:srgbClr val="002060"/>
                </a:solidFill>
                <a:latin typeface="Avenir Black" panose="02000503020000020003" pitchFamily="2" charset="0"/>
              </a:rPr>
              <a:t>Thank You!</a:t>
            </a:r>
          </a:p>
        </p:txBody>
      </p: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Tree>
    <p:extLst>
      <p:ext uri="{BB962C8B-B14F-4D97-AF65-F5344CB8AC3E}">
        <p14:creationId xmlns:p14="http://schemas.microsoft.com/office/powerpoint/2010/main" val="746132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51C84B06-115D-F5AD-B3ED-F7414B6BAF30}"/>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Login</a:t>
            </a:r>
          </a:p>
        </p:txBody>
      </p:sp>
      <p:sp>
        <p:nvSpPr>
          <p:cNvPr id="4" name="Content Placeholder 2">
            <a:extLst>
              <a:ext uri="{FF2B5EF4-FFF2-40B4-BE49-F238E27FC236}">
                <a16:creationId xmlns:a16="http://schemas.microsoft.com/office/drawing/2014/main" id="{9A352334-6714-D161-88BD-B8087A391A85}"/>
              </a:ext>
            </a:extLst>
          </p:cNvPr>
          <p:cNvSpPr>
            <a:spLocks noGrp="1"/>
          </p:cNvSpPr>
          <p:nvPr>
            <p:ph idx="1"/>
          </p:nvPr>
        </p:nvSpPr>
        <p:spPr>
          <a:xfrm>
            <a:off x="231937" y="733424"/>
            <a:ext cx="11698294" cy="5850255"/>
          </a:xfrm>
        </p:spPr>
        <p:txBody>
          <a:bodyPr>
            <a:noAutofit/>
          </a:bodyPr>
          <a:lstStyle/>
          <a:p>
            <a:pPr marL="0" indent="0" algn="just">
              <a:buNone/>
            </a:pPr>
            <a:r>
              <a:rPr lang="en-US" sz="1800" dirty="0">
                <a:solidFill>
                  <a:srgbClr val="002060"/>
                </a:solidFill>
              </a:rPr>
              <a:t>After successfully installing the Connected Cooler Service Application. Open the Application, and the application will redirect to Login Page. Select the server from the server list and Login with valid user Credentials.</a:t>
            </a:r>
            <a:endParaRPr lang="en-MY" sz="1800" dirty="0"/>
          </a:p>
        </p:txBody>
      </p:sp>
      <p:sp>
        <p:nvSpPr>
          <p:cNvPr id="5" name="TextBox 4">
            <a:extLst>
              <a:ext uri="{FF2B5EF4-FFF2-40B4-BE49-F238E27FC236}">
                <a16:creationId xmlns:a16="http://schemas.microsoft.com/office/drawing/2014/main" id="{6779E484-F7FE-347E-836F-2FDC1B2C32C7}"/>
              </a:ext>
            </a:extLst>
          </p:cNvPr>
          <p:cNvSpPr txBox="1"/>
          <p:nvPr/>
        </p:nvSpPr>
        <p:spPr>
          <a:xfrm>
            <a:off x="4863379" y="2598818"/>
            <a:ext cx="6044829" cy="280076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Bluetooth also should be enabled as well as location services.</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The application requires an internet connection for initial login. </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the initial log in the application can work and the same username &amp; password as the one in the online login is used.</a:t>
            </a:r>
          </a:p>
          <a:p>
            <a:pPr algn="just">
              <a:lnSpc>
                <a:spcPct val="100000"/>
              </a:lnSpc>
            </a:pPr>
            <a:endParaRPr lang="en-US" sz="1600" b="0" dirty="0"/>
          </a:p>
          <a:p>
            <a:pPr marL="285750" indent="-285750" algn="just">
              <a:lnSpc>
                <a:spcPct val="100000"/>
              </a:lnSpc>
              <a:buFont typeface="Wingdings" panose="05000000000000000000" pitchFamily="2" charset="2"/>
              <a:buChar char="§"/>
            </a:pPr>
            <a:r>
              <a:rPr lang="en-US" sz="1600" b="0" dirty="0"/>
              <a:t>Minimum device requirements – Device Has 4 GB and Up RAM at least and Bluetooth Version 4.2 and above.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The Minimum OS version of mobile is 8.0 and Above.</a:t>
            </a:r>
          </a:p>
        </p:txBody>
      </p:sp>
      <p:pic>
        <p:nvPicPr>
          <p:cNvPr id="6" name="Picture 5" descr="Graphical user interface, application, Teams&#10;&#10;Description automatically generated">
            <a:extLst>
              <a:ext uri="{FF2B5EF4-FFF2-40B4-BE49-F238E27FC236}">
                <a16:creationId xmlns:a16="http://schemas.microsoft.com/office/drawing/2014/main" id="{90159D5E-6136-6B0F-FFD9-FC4EC53D3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832" y="1719414"/>
            <a:ext cx="2032194" cy="4276255"/>
          </a:xfrm>
          <a:prstGeom prst="rect">
            <a:avLst/>
          </a:prstGeom>
          <a:ln w="12700">
            <a:solidFill>
              <a:schemeClr val="tx1"/>
            </a:solidFill>
          </a:ln>
        </p:spPr>
      </p:pic>
    </p:spTree>
    <p:extLst>
      <p:ext uri="{BB962C8B-B14F-4D97-AF65-F5344CB8AC3E}">
        <p14:creationId xmlns:p14="http://schemas.microsoft.com/office/powerpoint/2010/main" val="204801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37999B87-8A28-8245-D806-73B9E388CCA0}"/>
              </a:ext>
            </a:extLst>
          </p:cNvPr>
          <p:cNvSpPr>
            <a:spLocks noGrp="1"/>
          </p:cNvSpPr>
          <p:nvPr>
            <p:ph idx="1"/>
          </p:nvPr>
        </p:nvSpPr>
        <p:spPr>
          <a:xfrm>
            <a:off x="877521" y="1203189"/>
            <a:ext cx="6989479" cy="4451621"/>
          </a:xfrm>
        </p:spPr>
        <p:txBody>
          <a:bodyPr>
            <a:noAutofit/>
          </a:bodyPr>
          <a:lstStyle/>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Select Server shows several options, depending on the Client and Factory you should choose a different option,</a:t>
            </a:r>
          </a:p>
          <a:p>
            <a:pPr lvl="0" algn="just">
              <a:buFont typeface="Wingdings" panose="05000000000000000000" pitchFamily="2" charset="2"/>
              <a:buChar char="ü"/>
            </a:pP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1" algn="just">
              <a:buClr>
                <a:srgbClr val="002060"/>
              </a:buClr>
              <a:buFont typeface="Wingdings" panose="05000000000000000000" pitchFamily="2" charset="2"/>
              <a:buChar char="§"/>
            </a:pP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CCH installations from Romania and Russia choose the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ATOS Codex </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server.</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1" algn="just">
              <a:buClr>
                <a:srgbClr val="002060"/>
              </a:buClr>
              <a:buFont typeface="Wingdings" panose="05000000000000000000" pitchFamily="2" charset="2"/>
              <a:buChar char="§"/>
            </a:pP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CCH installations from China choose the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Frigoglass China </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server.</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1" algn="just">
              <a:buClr>
                <a:srgbClr val="002060"/>
              </a:buClr>
              <a:buFont typeface="Wingdings" panose="05000000000000000000" pitchFamily="2" charset="2"/>
              <a:buChar char="§"/>
            </a:pP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Other installations choose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Vision IOT</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or contact the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VISION IOT</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Team.</a:t>
            </a:r>
          </a:p>
          <a:p>
            <a:pPr lvl="1" algn="just">
              <a:buClr>
                <a:srgbClr val="002060"/>
              </a:buClr>
              <a:buFont typeface="Wingdings" panose="05000000000000000000" pitchFamily="2" charset="2"/>
              <a:buChar char="ü"/>
            </a:pP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If a user is logging in for a first-time Username (User </a:t>
            </a:r>
            <a:r>
              <a:rPr lang="en-GB"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ID</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and Password should be entered, and Language should be chosen. The username and password are case-sensitive.</a:t>
            </a:r>
            <a:b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To change the language, tap on </a:t>
            </a: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Change Language</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and use can choose the language. Currently, there is English language support available.</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7D7966CA-6536-BF1C-EBF6-F915ACD88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8920" y="1142290"/>
            <a:ext cx="2291080" cy="4800589"/>
          </a:xfrm>
          <a:prstGeom prst="rect">
            <a:avLst/>
          </a:prstGeom>
          <a:ln w="19050">
            <a:solidFill>
              <a:schemeClr val="tx1"/>
            </a:solidFill>
          </a:ln>
        </p:spPr>
      </p:pic>
    </p:spTree>
    <p:extLst>
      <p:ext uri="{BB962C8B-B14F-4D97-AF65-F5344CB8AC3E}">
        <p14:creationId xmlns:p14="http://schemas.microsoft.com/office/powerpoint/2010/main" val="59817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3639E0CC-26F2-194F-8C04-C31884DED11A}"/>
              </a:ext>
            </a:extLst>
          </p:cNvPr>
          <p:cNvSpPr txBox="1"/>
          <p:nvPr/>
        </p:nvSpPr>
        <p:spPr>
          <a:xfrm>
            <a:off x="347173" y="326803"/>
            <a:ext cx="11019352" cy="646331"/>
          </a:xfrm>
          <a:prstGeom prst="rect">
            <a:avLst/>
          </a:prstGeom>
          <a:noFill/>
        </p:spPr>
        <p:txBody>
          <a:bodyPr wrap="square">
            <a:spAutoFit/>
          </a:bodyPr>
          <a:lstStyle/>
          <a:p>
            <a:pPr lvl="0" algn="just"/>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Provide valid credentials and tap on the Login button</a:t>
            </a:r>
            <a:r>
              <a:rPr lang="en-GB"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please be advised that the application will need some time to download data from the cloud.</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sp>
        <p:nvSpPr>
          <p:cNvPr id="4" name="TextBox 3">
            <a:extLst>
              <a:ext uri="{FF2B5EF4-FFF2-40B4-BE49-F238E27FC236}">
                <a16:creationId xmlns:a16="http://schemas.microsoft.com/office/drawing/2014/main" id="{21E31F22-03D0-D35C-F50A-B6F53ADAED79}"/>
              </a:ext>
            </a:extLst>
          </p:cNvPr>
          <p:cNvSpPr txBox="1"/>
          <p:nvPr/>
        </p:nvSpPr>
        <p:spPr>
          <a:xfrm>
            <a:off x="8794567" y="2663116"/>
            <a:ext cx="2754838" cy="1754326"/>
          </a:xfrm>
          <a:prstGeom prst="rect">
            <a:avLst/>
          </a:prstGeom>
          <a:solidFill>
            <a:srgbClr val="002060"/>
          </a:solidFill>
        </p:spPr>
        <p:txBody>
          <a:bodyPr wrap="square">
            <a:spAutoFit/>
          </a:bodyPr>
          <a:lstStyle/>
          <a:p>
            <a:pPr lvl="0" algn="ctr"/>
            <a:r>
              <a:rPr lang="en-US" sz="18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Note</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p>
          <a:p>
            <a:pPr lvl="0" algn="just"/>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Internet connectivity is required during login otherwise login will fail, and the application will show network errors.</a:t>
            </a:r>
            <a:endParaRPr lang="en-IN" sz="1600" dirty="0">
              <a:solidFill>
                <a:schemeClr val="bg1"/>
              </a:solidFill>
              <a:effectLst/>
              <a:latin typeface="Calibri" panose="020F0502020204030204" pitchFamily="34" charset="0"/>
              <a:ea typeface="Times New Roman" panose="02020603050405020304" pitchFamily="18" charset="0"/>
              <a:cs typeface="Shruti" panose="020B0502040204020203" pitchFamily="34" charset="0"/>
            </a:endParaRPr>
          </a:p>
        </p:txBody>
      </p:sp>
      <p:pic>
        <p:nvPicPr>
          <p:cNvPr id="5" name="Picture 4" descr="Graphical user interface, application, Teams&#10;&#10;Description automatically generated">
            <a:extLst>
              <a:ext uri="{FF2B5EF4-FFF2-40B4-BE49-F238E27FC236}">
                <a16:creationId xmlns:a16="http://schemas.microsoft.com/office/drawing/2014/main" id="{EB17C877-F862-7621-9612-2FDF1F960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73" y="1156147"/>
            <a:ext cx="2204302" cy="4638415"/>
          </a:xfrm>
          <a:prstGeom prst="rect">
            <a:avLst/>
          </a:prstGeom>
          <a:ln w="19050">
            <a:solidFill>
              <a:schemeClr val="tx1"/>
            </a:solidFill>
          </a:ln>
        </p:spPr>
      </p:pic>
      <p:pic>
        <p:nvPicPr>
          <p:cNvPr id="6" name="Picture 5" descr="Graphical user interface, application&#10;&#10;Description automatically generated">
            <a:extLst>
              <a:ext uri="{FF2B5EF4-FFF2-40B4-BE49-F238E27FC236}">
                <a16:creationId xmlns:a16="http://schemas.microsoft.com/office/drawing/2014/main" id="{EAF36BE7-B587-1E4D-BCDC-3316C5AD73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9390" y="1156146"/>
            <a:ext cx="2189393" cy="4625675"/>
          </a:xfrm>
          <a:prstGeom prst="rect">
            <a:avLst/>
          </a:prstGeom>
          <a:ln w="19050">
            <a:solidFill>
              <a:schemeClr val="tx1"/>
            </a:solidFill>
          </a:ln>
        </p:spPr>
      </p:pic>
      <p:pic>
        <p:nvPicPr>
          <p:cNvPr id="7" name="Picture 6" descr="Graphical user interface, application&#10;&#10;Description automatically generated">
            <a:extLst>
              <a:ext uri="{FF2B5EF4-FFF2-40B4-BE49-F238E27FC236}">
                <a16:creationId xmlns:a16="http://schemas.microsoft.com/office/drawing/2014/main" id="{95C6C758-E46A-007B-DFAF-F803FE1091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6698" y="1156147"/>
            <a:ext cx="2189393" cy="4625675"/>
          </a:xfrm>
          <a:prstGeom prst="rect">
            <a:avLst/>
          </a:prstGeom>
          <a:ln w="19050">
            <a:solidFill>
              <a:schemeClr val="tx1"/>
            </a:solidFill>
          </a:ln>
        </p:spPr>
      </p:pic>
    </p:spTree>
    <p:extLst>
      <p:ext uri="{BB962C8B-B14F-4D97-AF65-F5344CB8AC3E}">
        <p14:creationId xmlns:p14="http://schemas.microsoft.com/office/powerpoint/2010/main" val="1176372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DE4263AF-8C83-AE8B-FBDE-9D75675BBB2E}"/>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CONNECTED COOLER SERVICE – CHOOSE ACTION</a:t>
            </a:r>
          </a:p>
        </p:txBody>
      </p:sp>
      <p:sp>
        <p:nvSpPr>
          <p:cNvPr id="4" name="TextBox 3">
            <a:extLst>
              <a:ext uri="{FF2B5EF4-FFF2-40B4-BE49-F238E27FC236}">
                <a16:creationId xmlns:a16="http://schemas.microsoft.com/office/drawing/2014/main" id="{1EE49102-7ABB-8B56-0368-8E44086D1EF9}"/>
              </a:ext>
            </a:extLst>
          </p:cNvPr>
          <p:cNvSpPr txBox="1"/>
          <p:nvPr/>
        </p:nvSpPr>
        <p:spPr>
          <a:xfrm>
            <a:off x="5011042" y="1500335"/>
            <a:ext cx="6497318" cy="412420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ü"/>
            </a:pPr>
            <a:r>
              <a:rPr lang="en-US" sz="1600" dirty="0"/>
              <a:t>ASSOCIATE SMART DEVICE TO COOLER </a:t>
            </a:r>
          </a:p>
          <a:p>
            <a:pPr algn="just">
              <a:lnSpc>
                <a:spcPct val="100000"/>
              </a:lnSpc>
            </a:pPr>
            <a:r>
              <a:rPr lang="en-US" sz="1600" b="0" dirty="0"/>
              <a:t>	</a:t>
            </a:r>
            <a:r>
              <a:rPr lang="en-US" sz="1600" dirty="0"/>
              <a:t> –</a:t>
            </a:r>
            <a:r>
              <a:rPr lang="en-US" sz="1600" b="0" dirty="0"/>
              <a:t> </a:t>
            </a:r>
            <a:r>
              <a:rPr lang="en-US" b="0" dirty="0"/>
              <a:t>For the Association Of A Smart Device With a Cooler.</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ü"/>
            </a:pPr>
            <a:r>
              <a:rPr lang="en-US" sz="1600" dirty="0"/>
              <a:t>SCAN COOLER (DATA DOWNLOAD AND REMOVE ASSOCIATION) </a:t>
            </a:r>
          </a:p>
          <a:p>
            <a:pPr algn="just">
              <a:lnSpc>
                <a:spcPct val="100000"/>
              </a:lnSpc>
            </a:pPr>
            <a:r>
              <a:rPr lang="en-US" sz="1600" dirty="0"/>
              <a:t>	– </a:t>
            </a:r>
            <a:r>
              <a:rPr lang="en-US" b="0" dirty="0"/>
              <a:t>For Downloading Data And Removing Association From a Cooler.</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ü"/>
            </a:pPr>
            <a:r>
              <a:rPr lang="en-US" sz="1600" dirty="0"/>
              <a:t>CHANGE CONTROLLER SETTINGS</a:t>
            </a:r>
          </a:p>
          <a:p>
            <a:pPr algn="just">
              <a:lnSpc>
                <a:spcPct val="100000"/>
              </a:lnSpc>
            </a:pPr>
            <a:r>
              <a:rPr lang="en-US" sz="1600" dirty="0"/>
              <a:t>	– </a:t>
            </a:r>
            <a:r>
              <a:rPr lang="en-US" b="0" dirty="0"/>
              <a:t>For Changing the Controller Parameters Of a Cooler.</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ü"/>
            </a:pPr>
            <a:r>
              <a:rPr lang="en-US" sz="1600" dirty="0"/>
              <a:t>CHECK COOLER STATUS </a:t>
            </a:r>
          </a:p>
          <a:p>
            <a:pPr algn="just">
              <a:lnSpc>
                <a:spcPct val="100000"/>
              </a:lnSpc>
            </a:pPr>
            <a:r>
              <a:rPr lang="en-US" sz="1600" dirty="0"/>
              <a:t>	– </a:t>
            </a:r>
            <a:r>
              <a:rPr lang="en-US" b="0" dirty="0"/>
              <a:t>For Checking Cooler Association Status.</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ü"/>
            </a:pPr>
            <a:r>
              <a:rPr lang="en-US" sz="1600" dirty="0"/>
              <a:t>SCAN NEARBY DEVICES </a:t>
            </a:r>
          </a:p>
          <a:p>
            <a:pPr algn="just">
              <a:lnSpc>
                <a:spcPct val="100000"/>
              </a:lnSpc>
            </a:pPr>
            <a:r>
              <a:rPr lang="en-US" sz="1600" dirty="0"/>
              <a:t>	– </a:t>
            </a:r>
            <a:r>
              <a:rPr lang="en-US" b="0" dirty="0"/>
              <a:t>For Checking Smart Device Advertisement Status.</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ü"/>
            </a:pPr>
            <a:r>
              <a:rPr lang="en-US" sz="1600" dirty="0"/>
              <a:t>GATEWAY SETTINGS</a:t>
            </a:r>
          </a:p>
          <a:p>
            <a:pPr algn="just">
              <a:lnSpc>
                <a:spcPct val="100000"/>
              </a:lnSpc>
            </a:pPr>
            <a:r>
              <a:rPr lang="en-US" sz="1600" dirty="0"/>
              <a:t>	– </a:t>
            </a:r>
            <a:r>
              <a:rPr lang="en-US" b="0" dirty="0"/>
              <a:t>For Checking/Updating Gateway Device Settings.</a:t>
            </a:r>
          </a:p>
        </p:txBody>
      </p:sp>
      <p:sp>
        <p:nvSpPr>
          <p:cNvPr id="5" name="TextBox 4">
            <a:extLst>
              <a:ext uri="{FF2B5EF4-FFF2-40B4-BE49-F238E27FC236}">
                <a16:creationId xmlns:a16="http://schemas.microsoft.com/office/drawing/2014/main" id="{00D69453-8854-CA77-323C-E0FCADCEA1B5}"/>
              </a:ext>
            </a:extLst>
          </p:cNvPr>
          <p:cNvSpPr txBox="1"/>
          <p:nvPr/>
        </p:nvSpPr>
        <p:spPr>
          <a:xfrm>
            <a:off x="231937" y="808241"/>
            <a:ext cx="11495881" cy="338554"/>
          </a:xfrm>
          <a:prstGeom prst="rect">
            <a:avLst/>
          </a:prstGeom>
          <a:noFill/>
        </p:spPr>
        <p:txBody>
          <a:bodyPr wrap="square">
            <a:spAutoFit/>
          </a:bodyPr>
          <a:lstStyle/>
          <a:p>
            <a:r>
              <a:rPr lang="en-US" sz="1600" dirty="0">
                <a:solidFill>
                  <a:srgbClr val="002060"/>
                </a:solidFill>
              </a:rPr>
              <a:t>After successful login, the following screen will appear. Please choose an ACTION from the list as per the required operation.</a:t>
            </a:r>
            <a:endParaRPr lang="en-IN" sz="1600" dirty="0">
              <a:solidFill>
                <a:srgbClr val="002060"/>
              </a:solidFill>
            </a:endParaRPr>
          </a:p>
        </p:txBody>
      </p:sp>
      <p:pic>
        <p:nvPicPr>
          <p:cNvPr id="6" name="Picture 5">
            <a:extLst>
              <a:ext uri="{FF2B5EF4-FFF2-40B4-BE49-F238E27FC236}">
                <a16:creationId xmlns:a16="http://schemas.microsoft.com/office/drawing/2014/main" id="{57EC7DA6-C54E-8305-D8C5-A286A8BA5102}"/>
              </a:ext>
            </a:extLst>
          </p:cNvPr>
          <p:cNvPicPr>
            <a:picLocks noChangeAspect="1"/>
          </p:cNvPicPr>
          <p:nvPr/>
        </p:nvPicPr>
        <p:blipFill>
          <a:blip r:embed="rId4"/>
          <a:srcRect/>
          <a:stretch/>
        </p:blipFill>
        <p:spPr>
          <a:xfrm>
            <a:off x="1252025" y="1349392"/>
            <a:ext cx="2219805" cy="4700367"/>
          </a:xfrm>
          <a:prstGeom prst="rect">
            <a:avLst/>
          </a:prstGeom>
          <a:ln w="19050">
            <a:solidFill>
              <a:schemeClr val="tx1"/>
            </a:solidFill>
          </a:ln>
        </p:spPr>
      </p:pic>
    </p:spTree>
    <p:extLst>
      <p:ext uri="{BB962C8B-B14F-4D97-AF65-F5344CB8AC3E}">
        <p14:creationId xmlns:p14="http://schemas.microsoft.com/office/powerpoint/2010/main" val="2801041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25358</TotalTime>
  <Words>4391</Words>
  <Application>Microsoft Office PowerPoint</Application>
  <PresentationFormat>Widescreen</PresentationFormat>
  <Paragraphs>610</Paragraphs>
  <Slides>50</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Avenir Black</vt:lpstr>
      <vt:lpstr>Avenir Book</vt:lpstr>
      <vt:lpstr>Calibri</vt:lpstr>
      <vt:lpstr>Calibri (Body)</vt:lpstr>
      <vt:lpstr>Calibri Light</vt:lpstr>
      <vt:lpstr>Symbol</vt:lpstr>
      <vt:lpstr>Tahoma</vt:lpstr>
      <vt:lpstr>Wingdings</vt:lpstr>
      <vt:lpstr>Office Theme</vt:lpstr>
      <vt:lpstr>CONNECTED COOLER SERVICE</vt:lpstr>
      <vt:lpstr>APPLICATION FEATURES</vt:lpstr>
      <vt:lpstr>MINIMUM REQUIREMENTS FOR THE PHONES</vt:lpstr>
      <vt:lpstr>APPLICATION INSTALLATION</vt:lpstr>
      <vt:lpstr>APPLICATION PERMISSION</vt:lpstr>
      <vt:lpstr>Login</vt:lpstr>
      <vt:lpstr>PowerPoint Presentation</vt:lpstr>
      <vt:lpstr>PowerPoint Presentation</vt:lpstr>
      <vt:lpstr>CONNECTED COOLER SERVICE – CHOOSE ACTION</vt:lpstr>
      <vt:lpstr>ASSOCIATE SMART DEVICE TO COOLER - ASSOCIATE SMART DEVICE</vt:lpstr>
      <vt:lpstr>PowerPoint Presentation</vt:lpstr>
      <vt:lpstr>PowerPoint Presentation</vt:lpstr>
      <vt:lpstr>PowerPoint Presentation</vt:lpstr>
      <vt:lpstr>ASSOCIATE SMART DEVICE TO COOLER – LOGS &gt; UPLOAD ASSOCIATION DATA </vt:lpstr>
      <vt:lpstr>ASSOCIATE SMART DEVICE TO COOLER – LOGS &gt; SUCCESS ASSOCIATION INFO </vt:lpstr>
      <vt:lpstr>ASSOCIATE SMART DEVICE TO COOLER – LOGS &gt; FAILED ASSOCIATION INFO </vt:lpstr>
      <vt:lpstr>ASSOCIATE SMART DEVICE TO COOLER – LOGS &gt; ASSOCIATION OVERVIEW </vt:lpstr>
      <vt:lpstr>SCAN COOLER - DATA DOWNLOAD</vt:lpstr>
      <vt:lpstr>PowerPoint Presentation</vt:lpstr>
      <vt:lpstr>PowerPoint Presentation</vt:lpstr>
      <vt:lpstr>PowerPoint Presentation</vt:lpstr>
      <vt:lpstr>PowerPoint Presentation</vt:lpstr>
      <vt:lpstr>SCAN COOLER -  LOGS &gt; DATA DOWNLOAD LOGS</vt:lpstr>
      <vt:lpstr>SCAN COOLER – REMOVE ASSOCIATION</vt:lpstr>
      <vt:lpstr>PowerPoint Presentation</vt:lpstr>
      <vt:lpstr>PowerPoint Presentation</vt:lpstr>
      <vt:lpstr>SCAN COOLER -  LOGS &gt; REMOVE ASSOCIATION LOGS</vt:lpstr>
      <vt:lpstr>SCAN COOLER -  LOGS &gt; UPLOAD DATA</vt:lpstr>
      <vt:lpstr>SCAN COOLER -  LOGS &gt; UPLOAD DATA</vt:lpstr>
      <vt:lpstr>CHANGE CONTROLLER SETTINGS- CHANGE CONTROLLER SETTINGS</vt:lpstr>
      <vt:lpstr>PowerPoint Presentation</vt:lpstr>
      <vt:lpstr>PowerPoint Presentation</vt:lpstr>
      <vt:lpstr>PowerPoint Presentation</vt:lpstr>
      <vt:lpstr>PowerPoint Presentation</vt:lpstr>
      <vt:lpstr>CHECK COOLER STATUS  - CHECK COOLER STATUS </vt:lpstr>
      <vt:lpstr>PowerPoint Presentation</vt:lpstr>
      <vt:lpstr>CHECK COOLER STATUS  - DFU</vt:lpstr>
      <vt:lpstr>PowerPoint Presentation</vt:lpstr>
      <vt:lpstr>SCAN NEARBY DEVICES- SCANNING FOR VISION IOT SMART DEVICES</vt:lpstr>
      <vt:lpstr>PowerPoint Presentation</vt:lpstr>
      <vt:lpstr>SCAN NEARBY DEVICES- SCANNING FOR CAREL DEVICES</vt:lpstr>
      <vt:lpstr>GATEWAY SETTINGS- GATEWAY SETTINGS</vt:lpstr>
      <vt:lpstr>PowerPoint Presentation</vt:lpstr>
      <vt:lpstr>PowerPoint Presentation</vt:lpstr>
      <vt:lpstr>MESSAGES – SCAN COOLER MESSAGES</vt:lpstr>
      <vt:lpstr>MESSAGES – OK/SUCCESS MESSAGES</vt:lpstr>
      <vt:lpstr>MESSAGES – ALERTS MESSAGES</vt:lpstr>
      <vt:lpstr>MESSAGES – ERROR MESSAGES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DeRienzo</dc:creator>
  <cp:lastModifiedBy>Akash Panchal</cp:lastModifiedBy>
  <cp:revision>135</cp:revision>
  <dcterms:created xsi:type="dcterms:W3CDTF">2022-11-22T17:00:46Z</dcterms:created>
  <dcterms:modified xsi:type="dcterms:W3CDTF">2023-06-12T09:58:20Z</dcterms:modified>
</cp:coreProperties>
</file>